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66"/>
  </p:notesMasterIdLst>
  <p:handoutMasterIdLst>
    <p:handoutMasterId r:id="rId67"/>
  </p:handoutMasterIdLst>
  <p:sldIdLst>
    <p:sldId id="1777" r:id="rId2"/>
    <p:sldId id="2022" r:id="rId3"/>
    <p:sldId id="1812" r:id="rId4"/>
    <p:sldId id="1821" r:id="rId5"/>
    <p:sldId id="1822" r:id="rId6"/>
    <p:sldId id="2030" r:id="rId7"/>
    <p:sldId id="2032" r:id="rId8"/>
    <p:sldId id="1823" r:id="rId9"/>
    <p:sldId id="1826" r:id="rId10"/>
    <p:sldId id="1824" r:id="rId11"/>
    <p:sldId id="1825" r:id="rId12"/>
    <p:sldId id="1828" r:id="rId13"/>
    <p:sldId id="1827" r:id="rId14"/>
    <p:sldId id="1829" r:id="rId15"/>
    <p:sldId id="885" r:id="rId16"/>
    <p:sldId id="1830" r:id="rId17"/>
    <p:sldId id="1853" r:id="rId18"/>
    <p:sldId id="2029" r:id="rId19"/>
    <p:sldId id="2033" r:id="rId20"/>
    <p:sldId id="2023" r:id="rId21"/>
    <p:sldId id="2024" r:id="rId22"/>
    <p:sldId id="2025" r:id="rId23"/>
    <p:sldId id="1854" r:id="rId24"/>
    <p:sldId id="568" r:id="rId25"/>
    <p:sldId id="2034" r:id="rId26"/>
    <p:sldId id="642" r:id="rId27"/>
    <p:sldId id="1831" r:id="rId28"/>
    <p:sldId id="2026" r:id="rId29"/>
    <p:sldId id="2027" r:id="rId30"/>
    <p:sldId id="2028" r:id="rId31"/>
    <p:sldId id="1832" r:id="rId32"/>
    <p:sldId id="1841" r:id="rId33"/>
    <p:sldId id="1842" r:id="rId34"/>
    <p:sldId id="1843" r:id="rId35"/>
    <p:sldId id="1844" r:id="rId36"/>
    <p:sldId id="1855" r:id="rId37"/>
    <p:sldId id="1856" r:id="rId38"/>
    <p:sldId id="1848" r:id="rId39"/>
    <p:sldId id="1849" r:id="rId40"/>
    <p:sldId id="1851" r:id="rId41"/>
    <p:sldId id="1850" r:id="rId42"/>
    <p:sldId id="1857" r:id="rId43"/>
    <p:sldId id="1858" r:id="rId44"/>
    <p:sldId id="1846" r:id="rId45"/>
    <p:sldId id="1859" r:id="rId46"/>
    <p:sldId id="1860" r:id="rId47"/>
    <p:sldId id="1861" r:id="rId48"/>
    <p:sldId id="1862" r:id="rId49"/>
    <p:sldId id="1863" r:id="rId50"/>
    <p:sldId id="1864" r:id="rId51"/>
    <p:sldId id="1865" r:id="rId52"/>
    <p:sldId id="1867" r:id="rId53"/>
    <p:sldId id="1866" r:id="rId54"/>
    <p:sldId id="1868" r:id="rId55"/>
    <p:sldId id="1869" r:id="rId56"/>
    <p:sldId id="1870" r:id="rId57"/>
    <p:sldId id="1871" r:id="rId58"/>
    <p:sldId id="1872" r:id="rId59"/>
    <p:sldId id="1874" r:id="rId60"/>
    <p:sldId id="1875" r:id="rId61"/>
    <p:sldId id="1876" r:id="rId62"/>
    <p:sldId id="1877" r:id="rId63"/>
    <p:sldId id="1878" r:id="rId64"/>
    <p:sldId id="597" r:id="rId65"/>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95ECB"/>
    <a:srgbClr val="333399"/>
    <a:srgbClr val="0000FF"/>
    <a:srgbClr val="FF0066"/>
    <a:srgbClr val="008000"/>
    <a:srgbClr val="D60093"/>
    <a:srgbClr val="33CC33"/>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34" autoAdjust="0"/>
    <p:restoredTop sz="74298" autoAdjust="0"/>
  </p:normalViewPr>
  <p:slideViewPr>
    <p:cSldViewPr>
      <p:cViewPr varScale="1">
        <p:scale>
          <a:sx n="90" d="100"/>
          <a:sy n="90" d="100"/>
        </p:scale>
        <p:origin x="1280" y="192"/>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83C50B-6054-455F-90D6-FB2A8A57E038}" type="doc">
      <dgm:prSet loTypeId="urn:microsoft.com/office/officeart/2018/5/layout/IconCircle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B9488D4D-20BC-A74B-B903-9FB5BDF9328A}">
      <dgm:prSet/>
      <dgm:spPr/>
      <dgm:t>
        <a:bodyPr/>
        <a:lstStyle/>
        <a:p>
          <a:pPr>
            <a:lnSpc>
              <a:spcPct val="100000"/>
            </a:lnSpc>
            <a:defRPr cap="all"/>
          </a:pPr>
          <a:r>
            <a:rPr lang="en-US" dirty="0"/>
            <a:t>HW10 on Neural Machine Translation Or Milestone 2 is Due on Wednesday. </a:t>
          </a:r>
        </a:p>
      </dgm:t>
    </dgm:pt>
    <dgm:pt modelId="{720C5DDC-1271-AF4F-83E8-354BCAC63B5F}" type="parTrans" cxnId="{2266DD79-1E29-8F4E-BF60-C012AB6576FB}">
      <dgm:prSet/>
      <dgm:spPr/>
      <dgm:t>
        <a:bodyPr/>
        <a:lstStyle/>
        <a:p>
          <a:endParaRPr lang="en-US"/>
        </a:p>
      </dgm:t>
    </dgm:pt>
    <dgm:pt modelId="{069051A6-1E4B-8445-A428-E887F06E8117}" type="sibTrans" cxnId="{2266DD79-1E29-8F4E-BF60-C012AB6576FB}">
      <dgm:prSet/>
      <dgm:spPr/>
      <dgm:t>
        <a:bodyPr/>
        <a:lstStyle/>
        <a:p>
          <a:endParaRPr lang="en-US"/>
        </a:p>
      </dgm:t>
    </dgm:pt>
    <dgm:pt modelId="{4834F1F5-4DCE-F841-9D16-1C5223A279F2}">
      <dgm:prSet/>
      <dgm:spPr/>
      <dgm:t>
        <a:bodyPr/>
        <a:lstStyle/>
        <a:p>
          <a:pPr>
            <a:lnSpc>
              <a:spcPct val="100000"/>
            </a:lnSpc>
            <a:defRPr cap="all"/>
          </a:pPr>
          <a:r>
            <a:rPr lang="en-US" dirty="0"/>
            <a:t>Quiz on Chapter 18 and 20 (IE and SRL) is due tonight at midnight.</a:t>
          </a:r>
        </a:p>
      </dgm:t>
    </dgm:pt>
    <dgm:pt modelId="{A065E035-F407-B741-A13E-6EFB5CFF6402}" type="parTrans" cxnId="{4EA20FD8-0CC2-5847-A36E-43B18780387E}">
      <dgm:prSet/>
      <dgm:spPr/>
      <dgm:t>
        <a:bodyPr/>
        <a:lstStyle/>
        <a:p>
          <a:endParaRPr lang="en-US"/>
        </a:p>
      </dgm:t>
    </dgm:pt>
    <dgm:pt modelId="{1C12AE86-F63C-F84A-B324-C986577A720C}" type="sibTrans" cxnId="{4EA20FD8-0CC2-5847-A36E-43B18780387E}">
      <dgm:prSet/>
      <dgm:spPr/>
      <dgm:t>
        <a:bodyPr/>
        <a:lstStyle/>
        <a:p>
          <a:endParaRPr lang="en-US"/>
        </a:p>
      </dgm:t>
    </dgm:pt>
    <dgm:pt modelId="{B8F5A79C-0009-8142-90DA-313C7E8DE385}">
      <dgm:prSet/>
      <dgm:spPr/>
      <dgm:t>
        <a:bodyPr/>
        <a:lstStyle/>
        <a:p>
          <a:pPr>
            <a:lnSpc>
              <a:spcPct val="100000"/>
            </a:lnSpc>
            <a:defRPr cap="all"/>
          </a:pPr>
          <a:r>
            <a:rPr lang="en-US" dirty="0"/>
            <a:t>HW11 on Perspectives/BERT has been released; Project mentors will be assigned Friday</a:t>
          </a:r>
        </a:p>
      </dgm:t>
    </dgm:pt>
    <dgm:pt modelId="{82647798-83D4-2945-90B6-ED0BB4BFFA3E}" type="parTrans" cxnId="{DB099DF2-193E-CF47-BA8E-A1253068AE4F}">
      <dgm:prSet/>
      <dgm:spPr/>
      <dgm:t>
        <a:bodyPr/>
        <a:lstStyle/>
        <a:p>
          <a:endParaRPr lang="en-US"/>
        </a:p>
      </dgm:t>
    </dgm:pt>
    <dgm:pt modelId="{C375DF35-893B-4A49-88B8-A7452CFCF25D}" type="sibTrans" cxnId="{DB099DF2-193E-CF47-BA8E-A1253068AE4F}">
      <dgm:prSet/>
      <dgm:spPr/>
      <dgm:t>
        <a:bodyPr/>
        <a:lstStyle/>
        <a:p>
          <a:endParaRPr lang="en-US"/>
        </a:p>
      </dgm:t>
    </dgm:pt>
    <dgm:pt modelId="{FA6F86CD-E4C6-45E4-86A1-A834C01437A2}" type="pres">
      <dgm:prSet presAssocID="{2583C50B-6054-455F-90D6-FB2A8A57E038}" presName="root" presStyleCnt="0">
        <dgm:presLayoutVars>
          <dgm:dir/>
          <dgm:resizeHandles val="exact"/>
        </dgm:presLayoutVars>
      </dgm:prSet>
      <dgm:spPr/>
    </dgm:pt>
    <dgm:pt modelId="{AC58DC09-C5E9-724F-8F95-D677E2AC8FF9}" type="pres">
      <dgm:prSet presAssocID="{B9488D4D-20BC-A74B-B903-9FB5BDF9328A}" presName="compNode" presStyleCnt="0"/>
      <dgm:spPr/>
    </dgm:pt>
    <dgm:pt modelId="{3614C10E-EA6A-4B4A-9BDF-2D4311A30337}" type="pres">
      <dgm:prSet presAssocID="{B9488D4D-20BC-A74B-B903-9FB5BDF9328A}" presName="iconBgRect" presStyleLbl="bgShp" presStyleIdx="0" presStyleCnt="3"/>
      <dgm:spPr/>
    </dgm:pt>
    <dgm:pt modelId="{41B4A095-49B4-A241-BF86-8A52455C8469}" type="pres">
      <dgm:prSet presAssocID="{B9488D4D-20BC-A74B-B903-9FB5BDF9328A}"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ubtitles RTL"/>
        </a:ext>
      </dgm:extLst>
    </dgm:pt>
    <dgm:pt modelId="{38F2B737-1CDC-5B4B-B004-B3A89D6E5A02}" type="pres">
      <dgm:prSet presAssocID="{B9488D4D-20BC-A74B-B903-9FB5BDF9328A}" presName="spaceRect" presStyleCnt="0"/>
      <dgm:spPr/>
    </dgm:pt>
    <dgm:pt modelId="{B56C9C69-FC87-EF4A-AEC3-CD1CF4FECB24}" type="pres">
      <dgm:prSet presAssocID="{B9488D4D-20BC-A74B-B903-9FB5BDF9328A}" presName="textRect" presStyleLbl="revTx" presStyleIdx="0" presStyleCnt="3">
        <dgm:presLayoutVars>
          <dgm:chMax val="1"/>
          <dgm:chPref val="1"/>
        </dgm:presLayoutVars>
      </dgm:prSet>
      <dgm:spPr/>
    </dgm:pt>
    <dgm:pt modelId="{80B60244-5108-1340-B219-FC771B446C89}" type="pres">
      <dgm:prSet presAssocID="{069051A6-1E4B-8445-A428-E887F06E8117}" presName="sibTrans" presStyleCnt="0"/>
      <dgm:spPr/>
    </dgm:pt>
    <dgm:pt modelId="{4FA45086-0561-B74D-88A1-ED4F909EB66D}" type="pres">
      <dgm:prSet presAssocID="{B8F5A79C-0009-8142-90DA-313C7E8DE385}" presName="compNode" presStyleCnt="0"/>
      <dgm:spPr/>
    </dgm:pt>
    <dgm:pt modelId="{BF1E13C9-F715-2848-9DAB-2206282EC02E}" type="pres">
      <dgm:prSet presAssocID="{B8F5A79C-0009-8142-90DA-313C7E8DE385}" presName="iconBgRect" presStyleLbl="bgShp" presStyleIdx="1" presStyleCnt="3"/>
      <dgm:spPr/>
    </dgm:pt>
    <dgm:pt modelId="{90C0E518-4F6E-D740-A5E2-670722471799}" type="pres">
      <dgm:prSet presAssocID="{B8F5A79C-0009-8142-90DA-313C7E8DE385}" presName="iconRect" presStyleLbl="node1" presStyleIdx="1" presStyleCnt="3" custScaleX="187779" custScaleY="187779"/>
      <dgm:spPr>
        <a:blipFill>
          <a:blip xmlns:r="http://schemas.openxmlformats.org/officeDocument/2006/relationships" r:embed="rId3">
            <a:extLst>
              <a:ext uri="{28A0092B-C50C-407E-A947-70E740481C1C}">
                <a14:useLocalDpi xmlns:a14="http://schemas.microsoft.com/office/drawing/2010/main" val="0"/>
              </a:ext>
            </a:extLst>
          </a:blip>
          <a:srcRect/>
          <a:stretch>
            <a:fillRect l="-1000" r="-1000"/>
          </a:stretch>
        </a:blipFill>
      </dgm:spPr>
    </dgm:pt>
    <dgm:pt modelId="{39D4ED6F-4936-0647-AAB4-496B9D737E71}" type="pres">
      <dgm:prSet presAssocID="{B8F5A79C-0009-8142-90DA-313C7E8DE385}" presName="spaceRect" presStyleCnt="0"/>
      <dgm:spPr/>
    </dgm:pt>
    <dgm:pt modelId="{F88AAA45-16E1-E14A-B7E5-220F22161AC1}" type="pres">
      <dgm:prSet presAssocID="{B8F5A79C-0009-8142-90DA-313C7E8DE385}" presName="textRect" presStyleLbl="revTx" presStyleIdx="1" presStyleCnt="3">
        <dgm:presLayoutVars>
          <dgm:chMax val="1"/>
          <dgm:chPref val="1"/>
        </dgm:presLayoutVars>
      </dgm:prSet>
      <dgm:spPr/>
    </dgm:pt>
    <dgm:pt modelId="{990419A3-C4B6-684A-B4EA-B60726D57009}" type="pres">
      <dgm:prSet presAssocID="{C375DF35-893B-4A49-88B8-A7452CFCF25D}" presName="sibTrans" presStyleCnt="0"/>
      <dgm:spPr/>
    </dgm:pt>
    <dgm:pt modelId="{AB330A88-ACA2-4A4F-9ED7-9120950BCF0A}" type="pres">
      <dgm:prSet presAssocID="{4834F1F5-4DCE-F841-9D16-1C5223A279F2}" presName="compNode" presStyleCnt="0"/>
      <dgm:spPr/>
    </dgm:pt>
    <dgm:pt modelId="{8C06C4DA-D39A-0F4A-95EB-437191337F58}" type="pres">
      <dgm:prSet presAssocID="{4834F1F5-4DCE-F841-9D16-1C5223A279F2}" presName="iconBgRect" presStyleLbl="bgShp" presStyleIdx="2" presStyleCnt="3"/>
      <dgm:spPr/>
    </dgm:pt>
    <dgm:pt modelId="{243EF911-4B62-FC4F-AA42-827164F58DAE}" type="pres">
      <dgm:prSet presAssocID="{4834F1F5-4DCE-F841-9D16-1C5223A279F2}" presName="iconRect" presStyleLbl="node1" presStyleIdx="2" presStyleCnt="3"/>
      <dgm:spPr>
        <a:blipFill rotWithShape="1">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a:noFill/>
        </a:ln>
      </dgm:spPr>
    </dgm:pt>
    <dgm:pt modelId="{9CD76090-A899-5B49-B719-BA92405931A4}" type="pres">
      <dgm:prSet presAssocID="{4834F1F5-4DCE-F841-9D16-1C5223A279F2}" presName="spaceRect" presStyleCnt="0"/>
      <dgm:spPr/>
    </dgm:pt>
    <dgm:pt modelId="{81B5FC69-07EB-0549-94D4-CE2254A70F10}" type="pres">
      <dgm:prSet presAssocID="{4834F1F5-4DCE-F841-9D16-1C5223A279F2}" presName="textRect" presStyleLbl="revTx" presStyleIdx="2" presStyleCnt="3">
        <dgm:presLayoutVars>
          <dgm:chMax val="1"/>
          <dgm:chPref val="1"/>
        </dgm:presLayoutVars>
      </dgm:prSet>
      <dgm:spPr/>
    </dgm:pt>
  </dgm:ptLst>
  <dgm:cxnLst>
    <dgm:cxn modelId="{96998363-4835-1B4E-A8E7-25AEF7477BCF}" type="presOf" srcId="{B8F5A79C-0009-8142-90DA-313C7E8DE385}" destId="{F88AAA45-16E1-E14A-B7E5-220F22161AC1}" srcOrd="0" destOrd="0" presId="urn:microsoft.com/office/officeart/2018/5/layout/IconCircleLabelList"/>
    <dgm:cxn modelId="{2266DD79-1E29-8F4E-BF60-C012AB6576FB}" srcId="{2583C50B-6054-455F-90D6-FB2A8A57E038}" destId="{B9488D4D-20BC-A74B-B903-9FB5BDF9328A}" srcOrd="0" destOrd="0" parTransId="{720C5DDC-1271-AF4F-83E8-354BCAC63B5F}" sibTransId="{069051A6-1E4B-8445-A428-E887F06E8117}"/>
    <dgm:cxn modelId="{D363348A-7800-204A-97BB-BCB15C72FF03}" type="presOf" srcId="{4834F1F5-4DCE-F841-9D16-1C5223A279F2}" destId="{81B5FC69-07EB-0549-94D4-CE2254A70F10}" srcOrd="0" destOrd="0" presId="urn:microsoft.com/office/officeart/2018/5/layout/IconCircleLabelList"/>
    <dgm:cxn modelId="{7837CDB7-BA12-DE44-89EE-947E721A295C}" type="presOf" srcId="{B9488D4D-20BC-A74B-B903-9FB5BDF9328A}" destId="{B56C9C69-FC87-EF4A-AEC3-CD1CF4FECB24}" srcOrd="0" destOrd="0" presId="urn:microsoft.com/office/officeart/2018/5/layout/IconCircleLabelList"/>
    <dgm:cxn modelId="{4EA20FD8-0CC2-5847-A36E-43B18780387E}" srcId="{2583C50B-6054-455F-90D6-FB2A8A57E038}" destId="{4834F1F5-4DCE-F841-9D16-1C5223A279F2}" srcOrd="2" destOrd="0" parTransId="{A065E035-F407-B741-A13E-6EFB5CFF6402}" sibTransId="{1C12AE86-F63C-F84A-B324-C986577A720C}"/>
    <dgm:cxn modelId="{0840AAE0-F305-4A49-AD27-DD312978CBDC}" type="presOf" srcId="{2583C50B-6054-455F-90D6-FB2A8A57E038}" destId="{FA6F86CD-E4C6-45E4-86A1-A834C01437A2}" srcOrd="0" destOrd="0" presId="urn:microsoft.com/office/officeart/2018/5/layout/IconCircleLabelList"/>
    <dgm:cxn modelId="{DB099DF2-193E-CF47-BA8E-A1253068AE4F}" srcId="{2583C50B-6054-455F-90D6-FB2A8A57E038}" destId="{B8F5A79C-0009-8142-90DA-313C7E8DE385}" srcOrd="1" destOrd="0" parTransId="{82647798-83D4-2945-90B6-ED0BB4BFFA3E}" sibTransId="{C375DF35-893B-4A49-88B8-A7452CFCF25D}"/>
    <dgm:cxn modelId="{943A00F8-3B73-694B-B3B7-AAD5362B4971}" type="presParOf" srcId="{FA6F86CD-E4C6-45E4-86A1-A834C01437A2}" destId="{AC58DC09-C5E9-724F-8F95-D677E2AC8FF9}" srcOrd="0" destOrd="0" presId="urn:microsoft.com/office/officeart/2018/5/layout/IconCircleLabelList"/>
    <dgm:cxn modelId="{A0C081DF-8524-DC40-A425-65B8E018D596}" type="presParOf" srcId="{AC58DC09-C5E9-724F-8F95-D677E2AC8FF9}" destId="{3614C10E-EA6A-4B4A-9BDF-2D4311A30337}" srcOrd="0" destOrd="0" presId="urn:microsoft.com/office/officeart/2018/5/layout/IconCircleLabelList"/>
    <dgm:cxn modelId="{03F8F9B6-D36F-E442-82DD-B5FCFE9609BD}" type="presParOf" srcId="{AC58DC09-C5E9-724F-8F95-D677E2AC8FF9}" destId="{41B4A095-49B4-A241-BF86-8A52455C8469}" srcOrd="1" destOrd="0" presId="urn:microsoft.com/office/officeart/2018/5/layout/IconCircleLabelList"/>
    <dgm:cxn modelId="{AFC94FC6-EEC6-E048-8289-9BD3BDC4BC76}" type="presParOf" srcId="{AC58DC09-C5E9-724F-8F95-D677E2AC8FF9}" destId="{38F2B737-1CDC-5B4B-B004-B3A89D6E5A02}" srcOrd="2" destOrd="0" presId="urn:microsoft.com/office/officeart/2018/5/layout/IconCircleLabelList"/>
    <dgm:cxn modelId="{83E184D3-0A31-CE41-A275-7A79F64FD212}" type="presParOf" srcId="{AC58DC09-C5E9-724F-8F95-D677E2AC8FF9}" destId="{B56C9C69-FC87-EF4A-AEC3-CD1CF4FECB24}" srcOrd="3" destOrd="0" presId="urn:microsoft.com/office/officeart/2018/5/layout/IconCircleLabelList"/>
    <dgm:cxn modelId="{AE269FDA-D21C-0847-ACA0-7AA34FD824E5}" type="presParOf" srcId="{FA6F86CD-E4C6-45E4-86A1-A834C01437A2}" destId="{80B60244-5108-1340-B219-FC771B446C89}" srcOrd="1" destOrd="0" presId="urn:microsoft.com/office/officeart/2018/5/layout/IconCircleLabelList"/>
    <dgm:cxn modelId="{826DE026-1063-0240-A0B6-097E76A6C79C}" type="presParOf" srcId="{FA6F86CD-E4C6-45E4-86A1-A834C01437A2}" destId="{4FA45086-0561-B74D-88A1-ED4F909EB66D}" srcOrd="2" destOrd="0" presId="urn:microsoft.com/office/officeart/2018/5/layout/IconCircleLabelList"/>
    <dgm:cxn modelId="{4731E5A2-ED44-974B-9580-F3435D24C215}" type="presParOf" srcId="{4FA45086-0561-B74D-88A1-ED4F909EB66D}" destId="{BF1E13C9-F715-2848-9DAB-2206282EC02E}" srcOrd="0" destOrd="0" presId="urn:microsoft.com/office/officeart/2018/5/layout/IconCircleLabelList"/>
    <dgm:cxn modelId="{B924012E-9EEF-A144-82EE-033C390B19C6}" type="presParOf" srcId="{4FA45086-0561-B74D-88A1-ED4F909EB66D}" destId="{90C0E518-4F6E-D740-A5E2-670722471799}" srcOrd="1" destOrd="0" presId="urn:microsoft.com/office/officeart/2018/5/layout/IconCircleLabelList"/>
    <dgm:cxn modelId="{9C1A7EF1-86AB-1048-A809-5F66A380A6FF}" type="presParOf" srcId="{4FA45086-0561-B74D-88A1-ED4F909EB66D}" destId="{39D4ED6F-4936-0647-AAB4-496B9D737E71}" srcOrd="2" destOrd="0" presId="urn:microsoft.com/office/officeart/2018/5/layout/IconCircleLabelList"/>
    <dgm:cxn modelId="{79CDBC53-63B6-4E4C-BE41-9AE6F82B8288}" type="presParOf" srcId="{4FA45086-0561-B74D-88A1-ED4F909EB66D}" destId="{F88AAA45-16E1-E14A-B7E5-220F22161AC1}" srcOrd="3" destOrd="0" presId="urn:microsoft.com/office/officeart/2018/5/layout/IconCircleLabelList"/>
    <dgm:cxn modelId="{986BC661-5E55-DC40-8FCB-A63CCAC8157F}" type="presParOf" srcId="{FA6F86CD-E4C6-45E4-86A1-A834C01437A2}" destId="{990419A3-C4B6-684A-B4EA-B60726D57009}" srcOrd="3" destOrd="0" presId="urn:microsoft.com/office/officeart/2018/5/layout/IconCircleLabelList"/>
    <dgm:cxn modelId="{1F4328B6-8845-BE42-AD68-CB0A793EEF22}" type="presParOf" srcId="{FA6F86CD-E4C6-45E4-86A1-A834C01437A2}" destId="{AB330A88-ACA2-4A4F-9ED7-9120950BCF0A}" srcOrd="4" destOrd="0" presId="urn:microsoft.com/office/officeart/2018/5/layout/IconCircleLabelList"/>
    <dgm:cxn modelId="{A86A692A-4F60-1A4F-B74E-BA26EB609308}" type="presParOf" srcId="{AB330A88-ACA2-4A4F-9ED7-9120950BCF0A}" destId="{8C06C4DA-D39A-0F4A-95EB-437191337F58}" srcOrd="0" destOrd="0" presId="urn:microsoft.com/office/officeart/2018/5/layout/IconCircleLabelList"/>
    <dgm:cxn modelId="{95C5FF65-883D-B24F-91B5-DB8494020F28}" type="presParOf" srcId="{AB330A88-ACA2-4A4F-9ED7-9120950BCF0A}" destId="{243EF911-4B62-FC4F-AA42-827164F58DAE}" srcOrd="1" destOrd="0" presId="urn:microsoft.com/office/officeart/2018/5/layout/IconCircleLabelList"/>
    <dgm:cxn modelId="{A21FA93B-C3C3-F74D-8441-0A17B2DBE055}" type="presParOf" srcId="{AB330A88-ACA2-4A4F-9ED7-9120950BCF0A}" destId="{9CD76090-A899-5B49-B719-BA92405931A4}" srcOrd="2" destOrd="0" presId="urn:microsoft.com/office/officeart/2018/5/layout/IconCircleLabelList"/>
    <dgm:cxn modelId="{CDEC58B9-6A46-8343-ADAF-739367EFD1B7}" type="presParOf" srcId="{AB330A88-ACA2-4A4F-9ED7-9120950BCF0A}" destId="{81B5FC69-07EB-0549-94D4-CE2254A70F10}"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14C10E-EA6A-4B4A-9BDF-2D4311A30337}">
      <dsp:nvSpPr>
        <dsp:cNvPr id="0" name=""/>
        <dsp:cNvSpPr/>
      </dsp:nvSpPr>
      <dsp:spPr>
        <a:xfrm>
          <a:off x="441900" y="633040"/>
          <a:ext cx="1372500" cy="13725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B4A095-49B4-A241-BF86-8A52455C8469}">
      <dsp:nvSpPr>
        <dsp:cNvPr id="0" name=""/>
        <dsp:cNvSpPr/>
      </dsp:nvSpPr>
      <dsp:spPr>
        <a:xfrm>
          <a:off x="734400" y="925540"/>
          <a:ext cx="787500" cy="7875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56C9C69-FC87-EF4A-AEC3-CD1CF4FECB24}">
      <dsp:nvSpPr>
        <dsp:cNvPr id="0" name=""/>
        <dsp:cNvSpPr/>
      </dsp:nvSpPr>
      <dsp:spPr>
        <a:xfrm>
          <a:off x="315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HW10 on Neural Machine Translation Or Milestone 2 is Due on Wednesday. </a:t>
          </a:r>
        </a:p>
      </dsp:txBody>
      <dsp:txXfrm>
        <a:off x="3150" y="2433040"/>
        <a:ext cx="2250000" cy="720000"/>
      </dsp:txXfrm>
    </dsp:sp>
    <dsp:sp modelId="{BF1E13C9-F715-2848-9DAB-2206282EC02E}">
      <dsp:nvSpPr>
        <dsp:cNvPr id="0" name=""/>
        <dsp:cNvSpPr/>
      </dsp:nvSpPr>
      <dsp:spPr>
        <a:xfrm>
          <a:off x="3085650" y="659604"/>
          <a:ext cx="1372500" cy="13725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C0E518-4F6E-D740-A5E2-670722471799}">
      <dsp:nvSpPr>
        <dsp:cNvPr id="0" name=""/>
        <dsp:cNvSpPr/>
      </dsp:nvSpPr>
      <dsp:spPr>
        <a:xfrm>
          <a:off x="3032520" y="606475"/>
          <a:ext cx="1478759" cy="147875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000" r="-1000"/>
          </a:stretch>
        </a:blipFill>
        <a:ln w="15875" cap="flat" cmpd="sng" algn="ctr">
          <a:solidFill>
            <a:schemeClr val="lt2">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8AAA45-16E1-E14A-B7E5-220F22161AC1}">
      <dsp:nvSpPr>
        <dsp:cNvPr id="0" name=""/>
        <dsp:cNvSpPr/>
      </dsp:nvSpPr>
      <dsp:spPr>
        <a:xfrm>
          <a:off x="2646900" y="2459604"/>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HW11 on Perspectives/BERT has been released; Project mentors will be assigned Friday</a:t>
          </a:r>
        </a:p>
      </dsp:txBody>
      <dsp:txXfrm>
        <a:off x="2646900" y="2459604"/>
        <a:ext cx="2250000" cy="720000"/>
      </dsp:txXfrm>
    </dsp:sp>
    <dsp:sp modelId="{8C06C4DA-D39A-0F4A-95EB-437191337F58}">
      <dsp:nvSpPr>
        <dsp:cNvPr id="0" name=""/>
        <dsp:cNvSpPr/>
      </dsp:nvSpPr>
      <dsp:spPr>
        <a:xfrm>
          <a:off x="5729400" y="633040"/>
          <a:ext cx="1372500" cy="13725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3EF911-4B62-FC4F-AA42-827164F58DAE}">
      <dsp:nvSpPr>
        <dsp:cNvPr id="0" name=""/>
        <dsp:cNvSpPr/>
      </dsp:nvSpPr>
      <dsp:spPr>
        <a:xfrm>
          <a:off x="6021900" y="925540"/>
          <a:ext cx="787500" cy="787500"/>
        </a:xfrm>
        <a:prstGeom prst="rect">
          <a:avLst/>
        </a:prstGeom>
        <a:blipFill rotWithShape="1">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B5FC69-07EB-0549-94D4-CE2254A70F10}">
      <dsp:nvSpPr>
        <dsp:cNvPr id="0" name=""/>
        <dsp:cNvSpPr/>
      </dsp:nvSpPr>
      <dsp:spPr>
        <a:xfrm>
          <a:off x="5290650" y="243304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Quiz on Chapter 18 and 20 (IE and SRL) is due tonight at midnight.</a:t>
          </a:r>
        </a:p>
      </dsp:txBody>
      <dsp:txXfrm>
        <a:off x="5290650" y="2433040"/>
        <a:ext cx="225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4/15/20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4/15/20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Turing_Test"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en.wikipedia.org/wiki/PARRY?wprov=srpw1_2#cite_note-SayginCicekliAkman2000-4" TargetMode="External"/><Relationship Id="rId5" Type="http://schemas.openxmlformats.org/officeDocument/2006/relationships/hyperlink" Target="https://en.wikipedia.org/wiki/PARRY?wprov=srpw1_2#cite_note-FOOTNOTEColbyHilfWeberKraemer197242-3" TargetMode="External"/><Relationship Id="rId4" Type="http://schemas.openxmlformats.org/officeDocument/2006/relationships/hyperlink" Target="https://en.wikipedia.org/wiki/Teleprinter"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Computing_Machinery_and_Intelligence"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en.wikipedia.org/wiki/Turing_test" TargetMode="External"/><Relationship Id="rId5" Type="http://schemas.openxmlformats.org/officeDocument/2006/relationships/hyperlink" Target="https://en.wikipedia.org/wiki/Artificial_intelligence" TargetMode="External"/><Relationship Id="rId4" Type="http://schemas.openxmlformats.org/officeDocument/2006/relationships/hyperlink" Target="https://en.wikipedia.org/wiki/Mind_(journal)"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3833056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PARRY was tested in the early 1970s using a variation of the </a:t>
            </a:r>
            <a:r>
              <a:rPr lang="en-US" sz="1200" b="0" i="0" u="none" strike="noStrike" kern="1200" dirty="0">
                <a:solidFill>
                  <a:schemeClr val="tx1"/>
                </a:solidFill>
                <a:effectLst/>
                <a:latin typeface="+mn-lt"/>
                <a:ea typeface="+mn-ea"/>
                <a:cs typeface="+mn-cs"/>
                <a:hlinkClick r:id="rId3" tooltip="Turing Test"/>
              </a:rPr>
              <a:t>Turing Test</a:t>
            </a:r>
            <a:r>
              <a:rPr lang="en-US" sz="1200" b="0" i="0" u="none" strike="noStrike" kern="1200" dirty="0">
                <a:solidFill>
                  <a:schemeClr val="tx1"/>
                </a:solidFill>
                <a:effectLst/>
                <a:latin typeface="+mn-lt"/>
                <a:ea typeface="+mn-ea"/>
                <a:cs typeface="+mn-cs"/>
              </a:rPr>
              <a:t>. A group of experienced psychiatrists </a:t>
            </a:r>
            <a:r>
              <a:rPr lang="en-US" sz="1200" b="0" i="0" u="none" strike="noStrike" kern="1200" dirty="0" err="1">
                <a:solidFill>
                  <a:schemeClr val="tx1"/>
                </a:solidFill>
                <a:effectLst/>
                <a:latin typeface="+mn-lt"/>
                <a:ea typeface="+mn-ea"/>
                <a:cs typeface="+mn-cs"/>
              </a:rPr>
              <a:t>analysed</a:t>
            </a:r>
            <a:r>
              <a:rPr lang="en-US" sz="1200" b="0" i="0" u="none" strike="noStrike" kern="1200" dirty="0">
                <a:solidFill>
                  <a:schemeClr val="tx1"/>
                </a:solidFill>
                <a:effectLst/>
                <a:latin typeface="+mn-lt"/>
                <a:ea typeface="+mn-ea"/>
                <a:cs typeface="+mn-cs"/>
              </a:rPr>
              <a:t> a combination of real patients and computers running PARRY through </a:t>
            </a:r>
            <a:r>
              <a:rPr lang="en-US" sz="1200" b="0" i="0" u="none" strike="noStrike" kern="1200" dirty="0">
                <a:solidFill>
                  <a:schemeClr val="tx1"/>
                </a:solidFill>
                <a:effectLst/>
                <a:latin typeface="+mn-lt"/>
                <a:ea typeface="+mn-ea"/>
                <a:cs typeface="+mn-cs"/>
                <a:hlinkClick r:id="rId4" tooltip="Teleprinter"/>
              </a:rPr>
              <a:t>teleprinters</a:t>
            </a:r>
            <a:r>
              <a:rPr lang="en-US" sz="1200" b="0" i="0" u="none" strike="noStrike" kern="1200" dirty="0">
                <a:solidFill>
                  <a:schemeClr val="tx1"/>
                </a:solidFill>
                <a:effectLst/>
                <a:latin typeface="+mn-lt"/>
                <a:ea typeface="+mn-ea"/>
                <a:cs typeface="+mn-cs"/>
              </a:rPr>
              <a:t>. Another group of 33 psychiatrists were shown transcripts of the conversations. The two groups were then asked to identify which of the "patients" were human and which were computer programs.</a:t>
            </a:r>
            <a:r>
              <a:rPr lang="en-US" sz="1200" b="0" i="0" u="none" strike="noStrike" kern="1200" baseline="30000" dirty="0">
                <a:solidFill>
                  <a:schemeClr val="tx1"/>
                </a:solidFill>
                <a:effectLst/>
                <a:latin typeface="+mn-lt"/>
                <a:ea typeface="+mn-ea"/>
                <a:cs typeface="+mn-cs"/>
                <a:hlinkClick r:id="rId5"/>
              </a:rPr>
              <a:t>[3]</a:t>
            </a:r>
            <a:r>
              <a:rPr lang="en-US" sz="1200" b="0" i="0" u="none" strike="noStrike" kern="1200" dirty="0">
                <a:solidFill>
                  <a:schemeClr val="tx1"/>
                </a:solidFill>
                <a:effectLst/>
                <a:latin typeface="+mn-lt"/>
                <a:ea typeface="+mn-ea"/>
                <a:cs typeface="+mn-cs"/>
              </a:rPr>
              <a:t> The psychiatrists were able to make the correct identification only 48 percent of the time — a figure consistent with random guessing.</a:t>
            </a:r>
            <a:r>
              <a:rPr lang="en-US" sz="1200" b="0" i="0" u="none" strike="noStrike" kern="1200" baseline="30000" dirty="0">
                <a:solidFill>
                  <a:schemeClr val="tx1"/>
                </a:solidFill>
                <a:effectLst/>
                <a:latin typeface="+mn-lt"/>
                <a:ea typeface="+mn-ea"/>
                <a:cs typeface="+mn-cs"/>
                <a:hlinkClick r:id="rId6"/>
              </a:rPr>
              <a:t>[4]</a:t>
            </a:r>
            <a:endParaRPr lang="en-US" sz="1200" b="0" i="0" u="none" strike="noStrike"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14</a:t>
            </a:fld>
            <a:endParaRPr lang="en-US"/>
          </a:p>
        </p:txBody>
      </p:sp>
    </p:spTree>
    <p:extLst>
      <p:ext uri="{BB962C8B-B14F-4D97-AF65-F5344CB8AC3E}">
        <p14:creationId xmlns:p14="http://schemas.microsoft.com/office/powerpoint/2010/main" val="17098962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The “imitation game” is a party game, where a man and a woman go into separate rooms and guests try to tell them apart by writing a series of questions and reading the typewritten answers sent back. In this game both the man and the woman aim to convince the guests that they are the other.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a:t>
            </a:r>
            <a:r>
              <a:rPr lang="en-US" dirty="0">
                <a:hlinkClick r:id="rId3" tooltip="Computing Machinery and Intelligence"/>
              </a:rPr>
              <a:t>Computing Machinery and Intelligence</a:t>
            </a:r>
            <a:r>
              <a:rPr lang="en-US" dirty="0"/>
              <a:t>" (</a:t>
            </a:r>
            <a:r>
              <a:rPr lang="en-US" i="1" dirty="0">
                <a:hlinkClick r:id="rId4" tooltip="Mind (journal)"/>
              </a:rPr>
              <a:t>Mind</a:t>
            </a:r>
            <a:r>
              <a:rPr lang="en-US" dirty="0"/>
              <a:t>, October 1950), Turing addressed the problem of </a:t>
            </a:r>
            <a:r>
              <a:rPr lang="en-US" dirty="0">
                <a:hlinkClick r:id="rId5" tooltip="Artificial intelligence"/>
              </a:rPr>
              <a:t>artificial intelligence</a:t>
            </a:r>
            <a:r>
              <a:rPr lang="en-US" dirty="0"/>
              <a:t>, and proposed an experiment that became known as the </a:t>
            </a:r>
            <a:r>
              <a:rPr lang="en-US" dirty="0">
                <a:hlinkClick r:id="rId6" tooltip="Turing test"/>
              </a:rPr>
              <a:t>Turing test</a:t>
            </a:r>
            <a:r>
              <a:rPr lang="en-US" dirty="0"/>
              <a:t>, an attempt to define a standard for a machine to be called "intelligent". The idea was that a computer could be said to "think" if a human interrogator could not tell it apart, through conversation, from a human being.</a:t>
            </a:r>
          </a:p>
          <a:p>
            <a:endParaRPr lang="en-US" dirty="0"/>
          </a:p>
        </p:txBody>
      </p:sp>
      <p:sp>
        <p:nvSpPr>
          <p:cNvPr id="4" name="Slide Number Placeholder 3"/>
          <p:cNvSpPr>
            <a:spLocks noGrp="1"/>
          </p:cNvSpPr>
          <p:nvPr>
            <p:ph type="sldNum" sz="quarter" idx="10"/>
          </p:nvPr>
        </p:nvSpPr>
        <p:spPr/>
        <p:txBody>
          <a:bodyPr/>
          <a:lstStyle/>
          <a:p>
            <a:pPr>
              <a:defRPr/>
            </a:pPr>
            <a:fld id="{BA614E21-80EC-4882-A804-B3FB360D0E92}" type="slidenum">
              <a:rPr lang="en-US" altLang="en-US" smtClean="0"/>
              <a:pPr>
                <a:defRPr/>
              </a:pPr>
              <a:t>15</a:t>
            </a:fld>
            <a:endParaRPr lang="en-US" altLang="en-US"/>
          </a:p>
        </p:txBody>
      </p:sp>
    </p:spTree>
    <p:extLst>
      <p:ext uri="{BB962C8B-B14F-4D97-AF65-F5344CB8AC3E}">
        <p14:creationId xmlns:p14="http://schemas.microsoft.com/office/powerpoint/2010/main" val="3489396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16</a:t>
            </a:fld>
            <a:endParaRPr lang="en-US"/>
          </a:p>
        </p:txBody>
      </p:sp>
    </p:spTree>
    <p:extLst>
      <p:ext uri="{BB962C8B-B14F-4D97-AF65-F5344CB8AC3E}">
        <p14:creationId xmlns:p14="http://schemas.microsoft.com/office/powerpoint/2010/main" val="1446257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17</a:t>
            </a:fld>
            <a:endParaRPr lang="en-US"/>
          </a:p>
        </p:txBody>
      </p:sp>
    </p:spTree>
    <p:extLst>
      <p:ext uri="{BB962C8B-B14F-4D97-AF65-F5344CB8AC3E}">
        <p14:creationId xmlns:p14="http://schemas.microsoft.com/office/powerpoint/2010/main" val="16342557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471931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41068328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3172346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27</a:t>
            </a:fld>
            <a:endParaRPr lang="en-US"/>
          </a:p>
        </p:txBody>
      </p:sp>
    </p:spTree>
    <p:extLst>
      <p:ext uri="{BB962C8B-B14F-4D97-AF65-F5344CB8AC3E}">
        <p14:creationId xmlns:p14="http://schemas.microsoft.com/office/powerpoint/2010/main" val="29619521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www.theverge.com</a:t>
            </a:r>
            <a:r>
              <a:rPr lang="en-US" dirty="0"/>
              <a:t>/2016/3/24/11297050/</a:t>
            </a:r>
            <a:r>
              <a:rPr lang="en-US" dirty="0" err="1"/>
              <a:t>tay</a:t>
            </a:r>
            <a:r>
              <a:rPr lang="en-US" dirty="0"/>
              <a:t>-</a:t>
            </a:r>
            <a:r>
              <a:rPr lang="en-US" dirty="0" err="1"/>
              <a:t>microsoft</a:t>
            </a:r>
            <a:r>
              <a:rPr lang="en-US" dirty="0"/>
              <a:t>-chatbot-racist</a:t>
            </a:r>
          </a:p>
        </p:txBody>
      </p:sp>
      <p:sp>
        <p:nvSpPr>
          <p:cNvPr id="4" name="Slide Number Placeholder 3"/>
          <p:cNvSpPr>
            <a:spLocks noGrp="1"/>
          </p:cNvSpPr>
          <p:nvPr>
            <p:ph type="sldNum" sz="quarter" idx="5"/>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40151606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www.theverge.com</a:t>
            </a:r>
            <a:r>
              <a:rPr lang="en-US" dirty="0"/>
              <a:t>/2016/3/24/11297050/</a:t>
            </a:r>
            <a:r>
              <a:rPr lang="en-US" dirty="0" err="1"/>
              <a:t>tay</a:t>
            </a:r>
            <a:r>
              <a:rPr lang="en-US" dirty="0"/>
              <a:t>-</a:t>
            </a:r>
            <a:r>
              <a:rPr lang="en-US" dirty="0" err="1"/>
              <a:t>microsoft</a:t>
            </a:r>
            <a:r>
              <a:rPr lang="en-US" dirty="0"/>
              <a:t>-chatbot-racist</a:t>
            </a:r>
          </a:p>
        </p:txBody>
      </p:sp>
      <p:sp>
        <p:nvSpPr>
          <p:cNvPr id="4" name="Slide Number Placeholder 3"/>
          <p:cNvSpPr>
            <a:spLocks noGrp="1"/>
          </p:cNvSpPr>
          <p:nvPr>
            <p:ph type="sldNum" sz="quarter" idx="5"/>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3748261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(Siri, Alexa, Cortana, Google Home)</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961315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www.theverge.com</a:t>
            </a:r>
            <a:r>
              <a:rPr lang="en-US" dirty="0"/>
              <a:t>/2016/3/24/11297050/</a:t>
            </a:r>
            <a:r>
              <a:rPr lang="en-US" dirty="0" err="1"/>
              <a:t>tay</a:t>
            </a:r>
            <a:r>
              <a:rPr lang="en-US" dirty="0"/>
              <a:t>-</a:t>
            </a:r>
            <a:r>
              <a:rPr lang="en-US" dirty="0" err="1"/>
              <a:t>microsoft</a:t>
            </a:r>
            <a:r>
              <a:rPr lang="en-US" dirty="0"/>
              <a:t>-chatbot-racist</a:t>
            </a:r>
          </a:p>
        </p:txBody>
      </p:sp>
      <p:sp>
        <p:nvSpPr>
          <p:cNvPr id="4" name="Slide Number Placeholder 3"/>
          <p:cNvSpPr>
            <a:spLocks noGrp="1"/>
          </p:cNvSpPr>
          <p:nvPr>
            <p:ph type="sldNum" sz="quarter" idx="5"/>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28926903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31</a:t>
            </a:fld>
            <a:endParaRPr lang="en-US"/>
          </a:p>
        </p:txBody>
      </p:sp>
    </p:spTree>
    <p:extLst>
      <p:ext uri="{BB962C8B-B14F-4D97-AF65-F5344CB8AC3E}">
        <p14:creationId xmlns:p14="http://schemas.microsoft.com/office/powerpoint/2010/main" val="20981212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7525399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21422388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19335362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32702697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12975411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7082521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1897031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266033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21015549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21117314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42</a:t>
            </a:fld>
            <a:endParaRPr lang="en-US"/>
          </a:p>
        </p:txBody>
      </p:sp>
    </p:spTree>
    <p:extLst>
      <p:ext uri="{BB962C8B-B14F-4D97-AF65-F5344CB8AC3E}">
        <p14:creationId xmlns:p14="http://schemas.microsoft.com/office/powerpoint/2010/main" val="33693234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32212712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Semantic grammars can be parsed by any CFG parsing algorithm (see Chapter 13), resulting in a hierarchical labeling of the input string with semantic node labels.</a:t>
            </a:r>
          </a:p>
        </p:txBody>
      </p:sp>
      <p:sp>
        <p:nvSpPr>
          <p:cNvPr id="4" name="Slide Number Placeholder 3"/>
          <p:cNvSpPr>
            <a:spLocks noGrp="1"/>
          </p:cNvSpPr>
          <p:nvPr>
            <p:ph type="sldNum" sz="quarter" idx="5"/>
          </p:nvPr>
        </p:nvSpPr>
        <p:spPr/>
        <p:txBody>
          <a:bodyPr/>
          <a:lstStyle/>
          <a:p>
            <a:fld id="{EE707532-839C-41A2-9E71-D5288AEAE66A}" type="slidenum">
              <a:rPr lang="en-US" smtClean="0"/>
              <a:pPr/>
              <a:t>44</a:t>
            </a:fld>
            <a:endParaRPr lang="en-US"/>
          </a:p>
        </p:txBody>
      </p:sp>
    </p:spTree>
    <p:extLst>
      <p:ext uri="{BB962C8B-B14F-4D97-AF65-F5344CB8AC3E}">
        <p14:creationId xmlns:p14="http://schemas.microsoft.com/office/powerpoint/2010/main" val="30036063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45</a:t>
            </a:fld>
            <a:endParaRPr lang="en-US"/>
          </a:p>
        </p:txBody>
      </p:sp>
    </p:spTree>
    <p:extLst>
      <p:ext uri="{BB962C8B-B14F-4D97-AF65-F5344CB8AC3E}">
        <p14:creationId xmlns:p14="http://schemas.microsoft.com/office/powerpoint/2010/main" val="37125124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46</a:t>
            </a:fld>
            <a:endParaRPr lang="en-US"/>
          </a:p>
        </p:txBody>
      </p:sp>
    </p:spTree>
    <p:extLst>
      <p:ext uri="{BB962C8B-B14F-4D97-AF65-F5344CB8AC3E}">
        <p14:creationId xmlns:p14="http://schemas.microsoft.com/office/powerpoint/2010/main" val="7330166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48</a:t>
            </a:fld>
            <a:endParaRPr lang="en-US"/>
          </a:p>
        </p:txBody>
      </p:sp>
    </p:spTree>
    <p:extLst>
      <p:ext uri="{BB962C8B-B14F-4D97-AF65-F5344CB8AC3E}">
        <p14:creationId xmlns:p14="http://schemas.microsoft.com/office/powerpoint/2010/main" val="37796735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49</a:t>
            </a:fld>
            <a:endParaRPr lang="en-US"/>
          </a:p>
        </p:txBody>
      </p:sp>
    </p:spTree>
    <p:extLst>
      <p:ext uri="{BB962C8B-B14F-4D97-AF65-F5344CB8AC3E}">
        <p14:creationId xmlns:p14="http://schemas.microsoft.com/office/powerpoint/2010/main" val="27989180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50</a:t>
            </a:fld>
            <a:endParaRPr lang="en-US"/>
          </a:p>
        </p:txBody>
      </p:sp>
    </p:spTree>
    <p:extLst>
      <p:ext uri="{BB962C8B-B14F-4D97-AF65-F5344CB8AC3E}">
        <p14:creationId xmlns:p14="http://schemas.microsoft.com/office/powerpoint/2010/main" val="35169710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51</a:t>
            </a:fld>
            <a:endParaRPr lang="en-US"/>
          </a:p>
        </p:txBody>
      </p:sp>
    </p:spTree>
    <p:extLst>
      <p:ext uri="{BB962C8B-B14F-4D97-AF65-F5344CB8AC3E}">
        <p14:creationId xmlns:p14="http://schemas.microsoft.com/office/powerpoint/2010/main" val="2678959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dialogue is a sequence of </a:t>
            </a:r>
            <a:r>
              <a:rPr lang="en-US" sz="1200" b="0" kern="1200" dirty="0">
                <a:solidFill>
                  <a:schemeClr val="tx1"/>
                </a:solidFill>
                <a:effectLst/>
                <a:latin typeface="+mn-lt"/>
                <a:ea typeface="+mn-ea"/>
                <a:cs typeface="+mn-cs"/>
              </a:rPr>
              <a:t>turns</a:t>
            </a:r>
            <a:r>
              <a:rPr lang="en-US" sz="1200" kern="1200" dirty="0">
                <a:solidFill>
                  <a:schemeClr val="tx1"/>
                </a:solidFill>
                <a:effectLst/>
                <a:latin typeface="+mn-lt"/>
                <a:ea typeface="+mn-ea"/>
                <a:cs typeface="+mn-cs"/>
              </a:rPr>
              <a:t>, each a single contribution to the dialogue (as if in a game: I take a turn, then you take a turn, then me, and so on). A turn can consist of a sentence (like C1), although it might be as short as a single word (C7) or as long as multiple sentences (A5).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14799338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52</a:t>
            </a:fld>
            <a:endParaRPr lang="en-US"/>
          </a:p>
        </p:txBody>
      </p:sp>
    </p:spTree>
    <p:extLst>
      <p:ext uri="{BB962C8B-B14F-4D97-AF65-F5344CB8AC3E}">
        <p14:creationId xmlns:p14="http://schemas.microsoft.com/office/powerpoint/2010/main" val="27427009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input is a series of words w1...</a:t>
            </a:r>
            <a:r>
              <a:rPr lang="en-US" dirty="0" err="1"/>
              <a:t>wn</a:t>
            </a:r>
            <a:r>
              <a:rPr lang="en-US" dirty="0"/>
              <a:t>, which is passed through a contextual embedding model to get contextual word representations. This is followed by a feedforward layer and a </a:t>
            </a:r>
            <a:r>
              <a:rPr lang="en-US" dirty="0" err="1"/>
              <a:t>softmax</a:t>
            </a:r>
            <a:r>
              <a:rPr lang="en-US" dirty="0"/>
              <a:t> at each token position over possible IOB tags, with the output is a series of IOB tags s1...</a:t>
            </a:r>
            <a:r>
              <a:rPr lang="en-US" dirty="0" err="1"/>
              <a:t>sn</a:t>
            </a:r>
            <a:r>
              <a:rPr lang="en-US" dirty="0"/>
              <a:t>. We can also combine the domain-classification and intent-extraction tasks with slot-filling simply by adding a domain concatenated with an intent as the desired output for the final EOS token.</a:t>
            </a:r>
          </a:p>
        </p:txBody>
      </p:sp>
      <p:sp>
        <p:nvSpPr>
          <p:cNvPr id="4" name="Slide Number Placeholder 3"/>
          <p:cNvSpPr>
            <a:spLocks noGrp="1"/>
          </p:cNvSpPr>
          <p:nvPr>
            <p:ph type="sldNum" sz="quarter" idx="5"/>
          </p:nvPr>
        </p:nvSpPr>
        <p:spPr/>
        <p:txBody>
          <a:bodyPr/>
          <a:lstStyle/>
          <a:p>
            <a:fld id="{EE707532-839C-41A2-9E71-D5288AEAE66A}" type="slidenum">
              <a:rPr lang="en-US" smtClean="0"/>
              <a:pPr/>
              <a:t>53</a:t>
            </a:fld>
            <a:endParaRPr lang="en-US"/>
          </a:p>
        </p:txBody>
      </p:sp>
    </p:spTree>
    <p:extLst>
      <p:ext uri="{BB962C8B-B14F-4D97-AF65-F5344CB8AC3E}">
        <p14:creationId xmlns:p14="http://schemas.microsoft.com/office/powerpoint/2010/main" val="8062253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54</a:t>
            </a:fld>
            <a:endParaRPr lang="en-US"/>
          </a:p>
        </p:txBody>
      </p:sp>
    </p:spTree>
    <p:extLst>
      <p:ext uri="{BB962C8B-B14F-4D97-AF65-F5344CB8AC3E}">
        <p14:creationId xmlns:p14="http://schemas.microsoft.com/office/powerpoint/2010/main" val="11150288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probabilities can be estimated by a neural classifier using neural representations of the slot fillers (for example as spans) and the utterances (for example as sentence embeddings computed over contextual embeddings)</a:t>
            </a:r>
          </a:p>
        </p:txBody>
      </p:sp>
      <p:sp>
        <p:nvSpPr>
          <p:cNvPr id="4" name="Slide Number Placeholder 3"/>
          <p:cNvSpPr>
            <a:spLocks noGrp="1"/>
          </p:cNvSpPr>
          <p:nvPr>
            <p:ph type="sldNum" sz="quarter" idx="5"/>
          </p:nvPr>
        </p:nvSpPr>
        <p:spPr/>
        <p:txBody>
          <a:bodyPr/>
          <a:lstStyle/>
          <a:p>
            <a:fld id="{EE707532-839C-41A2-9E71-D5288AEAE66A}" type="slidenum">
              <a:rPr lang="en-US" smtClean="0"/>
              <a:pPr/>
              <a:t>55</a:t>
            </a:fld>
            <a:endParaRPr lang="en-US"/>
          </a:p>
        </p:txBody>
      </p:sp>
    </p:spTree>
    <p:extLst>
      <p:ext uri="{BB962C8B-B14F-4D97-AF65-F5344CB8AC3E}">
        <p14:creationId xmlns:p14="http://schemas.microsoft.com/office/powerpoint/2010/main" val="19413346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56</a:t>
            </a:fld>
            <a:endParaRPr lang="en-US"/>
          </a:p>
        </p:txBody>
      </p:sp>
    </p:spTree>
    <p:extLst>
      <p:ext uri="{BB962C8B-B14F-4D97-AF65-F5344CB8AC3E}">
        <p14:creationId xmlns:p14="http://schemas.microsoft.com/office/powerpoint/2010/main" val="5501486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57</a:t>
            </a:fld>
            <a:endParaRPr lang="en-US"/>
          </a:p>
        </p:txBody>
      </p:sp>
    </p:spTree>
    <p:extLst>
      <p:ext uri="{BB962C8B-B14F-4D97-AF65-F5344CB8AC3E}">
        <p14:creationId xmlns:p14="http://schemas.microsoft.com/office/powerpoint/2010/main" val="16813197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58</a:t>
            </a:fld>
            <a:endParaRPr lang="en-US"/>
          </a:p>
        </p:txBody>
      </p:sp>
    </p:spTree>
    <p:extLst>
      <p:ext uri="{BB962C8B-B14F-4D97-AF65-F5344CB8AC3E}">
        <p14:creationId xmlns:p14="http://schemas.microsoft.com/office/powerpoint/2010/main" val="17643890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59</a:t>
            </a:fld>
            <a:endParaRPr lang="en-US"/>
          </a:p>
        </p:txBody>
      </p:sp>
    </p:spTree>
    <p:extLst>
      <p:ext uri="{BB962C8B-B14F-4D97-AF65-F5344CB8AC3E}">
        <p14:creationId xmlns:p14="http://schemas.microsoft.com/office/powerpoint/2010/main" val="28719062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60</a:t>
            </a:fld>
            <a:endParaRPr lang="en-US"/>
          </a:p>
        </p:txBody>
      </p:sp>
    </p:spTree>
    <p:extLst>
      <p:ext uri="{BB962C8B-B14F-4D97-AF65-F5344CB8AC3E}">
        <p14:creationId xmlns:p14="http://schemas.microsoft.com/office/powerpoint/2010/main" val="41820040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61</a:t>
            </a:fld>
            <a:endParaRPr lang="en-US"/>
          </a:p>
        </p:txBody>
      </p:sp>
    </p:spTree>
    <p:extLst>
      <p:ext uri="{BB962C8B-B14F-4D97-AF65-F5344CB8AC3E}">
        <p14:creationId xmlns:p14="http://schemas.microsoft.com/office/powerpoint/2010/main" val="1701141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utterance in a dialogue is a kind of action being performed by the speaker </a:t>
            </a:r>
          </a:p>
          <a:p>
            <a:r>
              <a:rPr lang="en-US" dirty="0"/>
              <a:t>These actions are commonly called speech acts or dialog acts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user asking a person or a dialogue system to do something (‘Turn up the music’) is issuing a DIRECTIVE. Asking a question that requires an answer is also a way of issuing a DIRECTIVE: in a sense when the system says (C2) “what day in May did you want to travel?” it’s as if the system is (very politely) commanding the system to answer. By contrast, a user stating a constraint (like C1 ‘I need to travel in May’) is issuing a CONSTATIVE. A user thanking the system is issuing an ACKNOWLEDGMENT. The speech act expresses an important component of the intention of the speaker (or writer) in saying what they said.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10599504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62</a:t>
            </a:fld>
            <a:endParaRPr lang="en-US"/>
          </a:p>
        </p:txBody>
      </p:sp>
    </p:spTree>
    <p:extLst>
      <p:ext uri="{BB962C8B-B14F-4D97-AF65-F5344CB8AC3E}">
        <p14:creationId xmlns:p14="http://schemas.microsoft.com/office/powerpoint/2010/main" val="10359222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63</a:t>
            </a:fld>
            <a:endParaRPr lang="en-US"/>
          </a:p>
        </p:txBody>
      </p:sp>
    </p:spTree>
    <p:extLst>
      <p:ext uri="{BB962C8B-B14F-4D97-AF65-F5344CB8AC3E}">
        <p14:creationId xmlns:p14="http://schemas.microsoft.com/office/powerpoint/2010/main" val="1451451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775570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505546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12</a:t>
            </a:fld>
            <a:endParaRPr lang="en-US"/>
          </a:p>
        </p:txBody>
      </p:sp>
    </p:spTree>
    <p:extLst>
      <p:ext uri="{BB962C8B-B14F-4D97-AF65-F5344CB8AC3E}">
        <p14:creationId xmlns:p14="http://schemas.microsoft.com/office/powerpoint/2010/main" val="1249476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13</a:t>
            </a:fld>
            <a:endParaRPr lang="en-US"/>
          </a:p>
        </p:txBody>
      </p:sp>
    </p:spTree>
    <p:extLst>
      <p:ext uri="{BB962C8B-B14F-4D97-AF65-F5344CB8AC3E}">
        <p14:creationId xmlns:p14="http://schemas.microsoft.com/office/powerpoint/2010/main" val="93955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4/15/20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4/15/20</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a:t>Slides adapted from Jure </a:t>
            </a:r>
            <a:r>
              <a:rPr lang="en-US" err="1"/>
              <a:t>Leskovec</a:t>
            </a:r>
            <a:endParaRPr lang="en-US" sz="700"/>
          </a:p>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4/15/20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4/15/20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4/15/20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4/15/20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4/15/20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4/15/20</a:t>
            </a:fld>
            <a:r>
              <a:rPr lang="en-US" err="1"/>
              <a:t>sss</a:t>
            </a:r>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Slides adapted from Jure </a:t>
            </a:r>
            <a:r>
              <a:rPr lang="en-US" err="1"/>
              <a:t>Leskovec</a:t>
            </a:r>
            <a:endParaRPr lang="en-US" sz="80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4/15/20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hyperlink" Target="https://www.youtube.com/watch?v=WnzlbyTZsQY" TargetMode="Externa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hyperlink" Target="https://www.youtube.com/watch?v=eND2wdXutHw" TargetMode="Externa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hyperlink" Target="https://www.theverge.com/2016/3/24/11297050/tay-microsoft-chatbot-racist" TargetMode="Externa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hyperlink" Target="http://www.theverge.com/2016/3/23/11290200/tay-ai-chatbot-released-microsoft" TargetMode="External"/><Relationship Id="rId5" Type="http://schemas.openxmlformats.org/officeDocument/2006/relationships/hyperlink" Target="https://www.theverge.com/2016/3/24/11297050/tay-microsoft-chatbot-racist" TargetMode="Externa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30.xml.rels><?xml version="1.0" encoding="UTF-8" standalone="yes"?>
<Relationships xmlns="http://schemas.openxmlformats.org/package/2006/relationships"><Relationship Id="rId8" Type="http://schemas.openxmlformats.org/officeDocument/2006/relationships/image" Target="../media/image25.tiff"/><Relationship Id="rId3" Type="http://schemas.openxmlformats.org/officeDocument/2006/relationships/image" Target="../media/image21.jpeg"/><Relationship Id="rId7" Type="http://schemas.openxmlformats.org/officeDocument/2006/relationships/image" Target="../media/image24.tiff"/><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23.tiff"/><Relationship Id="rId5" Type="http://schemas.openxmlformats.org/officeDocument/2006/relationships/hyperlink" Target="https://www.theverge.com/2016/3/24/11297050/tay-microsoft-chatbot-racist" TargetMode="External"/><Relationship Id="rId10"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image" Target="../media/image26.tiff"/></Relationships>
</file>

<file path=ppt/slides/_rels/slide31.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0.png"/></Relationships>
</file>

<file path=ppt/slides/_rels/slide56.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4.tiff"/></Relationships>
</file>

<file path=ppt/slides/_rels/slide57.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Dialogue Systems and Chatbots </a:t>
            </a:r>
          </a:p>
        </p:txBody>
      </p:sp>
      <p:sp>
        <p:nvSpPr>
          <p:cNvPr id="5" name="Subtitle 4"/>
          <p:cNvSpPr>
            <a:spLocks noGrp="1"/>
          </p:cNvSpPr>
          <p:nvPr>
            <p:ph type="subTitle" idx="1"/>
          </p:nvPr>
        </p:nvSpPr>
        <p:spPr/>
        <p:txBody>
          <a:bodyPr/>
          <a:lstStyle/>
          <a:p>
            <a:r>
              <a:rPr lang="en-US" dirty="0" err="1"/>
              <a:t>Jurafsky</a:t>
            </a:r>
            <a:r>
              <a:rPr lang="en-US" dirty="0"/>
              <a:t> and Martin Chapter 26</a:t>
            </a:r>
          </a:p>
        </p:txBody>
      </p:sp>
      <p:sp>
        <p:nvSpPr>
          <p:cNvPr id="2" name="TextBox 1"/>
          <p:cNvSpPr txBox="1"/>
          <p:nvPr/>
        </p:nvSpPr>
        <p:spPr>
          <a:xfrm>
            <a:off x="5344160" y="37592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388066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532104"/>
            <a:ext cx="7543800" cy="1450757"/>
          </a:xfrm>
        </p:spPr>
        <p:txBody>
          <a:bodyPr>
            <a:normAutofit/>
          </a:bodyPr>
          <a:lstStyle/>
          <a:p>
            <a:r>
              <a:rPr lang="en-US" dirty="0"/>
              <a:t>ELIZA: </a:t>
            </a:r>
            <a:r>
              <a:rPr lang="en-US" dirty="0" err="1"/>
              <a:t>Weizenbaum</a:t>
            </a:r>
            <a:r>
              <a:rPr lang="en-US" dirty="0"/>
              <a:t> (1966) </a:t>
            </a:r>
            <a:br>
              <a:rPr lang="en-US" dirty="0"/>
            </a:br>
            <a:endParaRPr lang="en-US" dirty="0"/>
          </a:p>
        </p:txBody>
      </p:sp>
      <p:pic>
        <p:nvPicPr>
          <p:cNvPr id="14" name="Picture 13">
            <a:extLst>
              <a:ext uri="{FF2B5EF4-FFF2-40B4-BE49-F238E27FC236}">
                <a16:creationId xmlns:a16="http://schemas.microsoft.com/office/drawing/2014/main" id="{905FFCEB-BF0D-A340-B8F3-23BD80B81A4F}"/>
              </a:ext>
            </a:extLst>
          </p:cNvPr>
          <p:cNvPicPr>
            <a:picLocks noChangeAspect="1"/>
          </p:cNvPicPr>
          <p:nvPr/>
        </p:nvPicPr>
        <p:blipFill>
          <a:blip r:embed="rId3"/>
          <a:stretch>
            <a:fillRect/>
          </a:stretch>
        </p:blipFill>
        <p:spPr>
          <a:xfrm>
            <a:off x="914400" y="1524000"/>
            <a:ext cx="6915150" cy="4798267"/>
          </a:xfrm>
          <a:prstGeom prst="rect">
            <a:avLst/>
          </a:prstGeom>
        </p:spPr>
      </p:pic>
    </p:spTree>
    <p:extLst>
      <p:ext uri="{BB962C8B-B14F-4D97-AF65-F5344CB8AC3E}">
        <p14:creationId xmlns:p14="http://schemas.microsoft.com/office/powerpoint/2010/main" val="341623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53824899-A6D5-5A4A-BAD9-ADBD21595673}"/>
              </a:ext>
            </a:extLst>
          </p:cNvPr>
          <p:cNvPicPr>
            <a:picLocks noGrp="1" noChangeAspect="1"/>
          </p:cNvPicPr>
          <p:nvPr>
            <p:ph idx="1"/>
          </p:nvPr>
        </p:nvPicPr>
        <p:blipFill>
          <a:blip r:embed="rId2"/>
          <a:stretch>
            <a:fillRect/>
          </a:stretch>
        </p:blipFill>
        <p:spPr>
          <a:xfrm>
            <a:off x="457201" y="1905000"/>
            <a:ext cx="8305800" cy="4250266"/>
          </a:xfrm>
          <a:prstGeom prst="rect">
            <a:avLst/>
          </a:prstGeom>
        </p:spPr>
      </p:pic>
      <p:sp>
        <p:nvSpPr>
          <p:cNvPr id="12" name="Title 1">
            <a:extLst>
              <a:ext uri="{FF2B5EF4-FFF2-40B4-BE49-F238E27FC236}">
                <a16:creationId xmlns:a16="http://schemas.microsoft.com/office/drawing/2014/main" id="{5180A1F4-262B-B647-8D14-00DB108A4602}"/>
              </a:ext>
            </a:extLst>
          </p:cNvPr>
          <p:cNvSpPr>
            <a:spLocks noGrp="1"/>
          </p:cNvSpPr>
          <p:nvPr>
            <p:ph type="title"/>
          </p:nvPr>
        </p:nvSpPr>
        <p:spPr>
          <a:xfrm>
            <a:off x="457201" y="680963"/>
            <a:ext cx="7543800" cy="1450757"/>
          </a:xfrm>
        </p:spPr>
        <p:txBody>
          <a:bodyPr>
            <a:normAutofit/>
          </a:bodyPr>
          <a:lstStyle/>
          <a:p>
            <a:r>
              <a:rPr lang="en-US" dirty="0"/>
              <a:t>ELIZA: </a:t>
            </a:r>
            <a:r>
              <a:rPr lang="en-US" dirty="0" err="1"/>
              <a:t>Weizenbaum</a:t>
            </a:r>
            <a:r>
              <a:rPr lang="en-US" dirty="0"/>
              <a:t> (1966) </a:t>
            </a:r>
            <a:br>
              <a:rPr lang="en-US" dirty="0"/>
            </a:br>
            <a:endParaRPr lang="en-US" dirty="0"/>
          </a:p>
        </p:txBody>
      </p:sp>
    </p:spTree>
    <p:extLst>
      <p:ext uri="{BB962C8B-B14F-4D97-AF65-F5344CB8AC3E}">
        <p14:creationId xmlns:p14="http://schemas.microsoft.com/office/powerpoint/2010/main" val="1282738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marL="0" indent="0">
              <a:buNone/>
            </a:pPr>
            <a:r>
              <a:rPr lang="en-US" sz="2200" dirty="0">
                <a:ea typeface="Calibri" charset="0"/>
                <a:cs typeface="Calibri" charset="0"/>
              </a:rPr>
              <a:t>Pattern matching rules: </a:t>
            </a:r>
            <a:endParaRPr lang="en-US" sz="2200" dirty="0">
              <a:ea typeface="Courier" charset="0"/>
              <a:cs typeface="Courier" charset="0"/>
            </a:endParaRPr>
          </a:p>
          <a:p>
            <a:pPr marL="0" indent="0">
              <a:buNone/>
            </a:pPr>
            <a:r>
              <a:rPr lang="en-US" sz="2200" dirty="0">
                <a:ea typeface="Courier" charset="0"/>
                <a:cs typeface="Courier" charset="0"/>
              </a:rPr>
              <a:t>.* YOU </a:t>
            </a:r>
            <a:r>
              <a:rPr lang="en-US" sz="2200" b="1" dirty="0">
                <a:ea typeface="Courier" charset="0"/>
                <a:cs typeface="Courier" charset="0"/>
              </a:rPr>
              <a:t>(.*)</a:t>
            </a:r>
            <a:r>
              <a:rPr lang="en-US" sz="2200" dirty="0">
                <a:ea typeface="Courier" charset="0"/>
                <a:cs typeface="Courier" charset="0"/>
              </a:rPr>
              <a:t> ME  </a:t>
            </a:r>
            <a:r>
              <a:rPr lang="en-US" sz="2200" b="1" dirty="0">
                <a:ea typeface="Courier" charset="0"/>
                <a:cs typeface="Courier" charset="0"/>
              </a:rPr>
              <a:t>	   –&gt;       </a:t>
            </a:r>
            <a:r>
              <a:rPr lang="en-US" sz="2200" dirty="0">
                <a:ea typeface="Courier" charset="0"/>
                <a:cs typeface="Courier" charset="0"/>
              </a:rPr>
              <a:t> WHAT MAKES YOU THINK I </a:t>
            </a:r>
            <a:r>
              <a:rPr lang="en-US" sz="2200" b="1" dirty="0">
                <a:ea typeface="Courier" charset="0"/>
                <a:cs typeface="Courier" charset="0"/>
              </a:rPr>
              <a:t>$1</a:t>
            </a:r>
            <a:r>
              <a:rPr lang="en-US" sz="2200" dirty="0">
                <a:ea typeface="Courier" charset="0"/>
                <a:cs typeface="Courier" charset="0"/>
              </a:rPr>
              <a:t> YOU?</a:t>
            </a:r>
          </a:p>
          <a:p>
            <a:pPr marL="0" indent="0">
              <a:buNone/>
            </a:pPr>
            <a:endParaRPr lang="en-US" sz="2200" dirty="0"/>
          </a:p>
          <a:p>
            <a:pPr marL="0" indent="0">
              <a:buNone/>
            </a:pPr>
            <a:r>
              <a:rPr lang="en-US" sz="2200" dirty="0"/>
              <a:t>This rule would transform</a:t>
            </a:r>
          </a:p>
          <a:p>
            <a:pPr marL="0" indent="0">
              <a:buNone/>
            </a:pPr>
            <a:r>
              <a:rPr lang="en-US" sz="2200" dirty="0">
                <a:ea typeface="Courier" charset="0"/>
                <a:cs typeface="Courier" charset="0"/>
              </a:rPr>
              <a:t>		</a:t>
            </a:r>
            <a:r>
              <a:rPr lang="en-US" sz="2200" dirty="0">
                <a:latin typeface="Cambria" panose="02040503050406030204" pitchFamily="18" charset="0"/>
                <a:ea typeface="Courier" charset="0"/>
                <a:cs typeface="Courier" charset="0"/>
              </a:rPr>
              <a:t>You </a:t>
            </a:r>
            <a:r>
              <a:rPr lang="en-US" sz="2200" b="1" dirty="0">
                <a:latin typeface="Cambria" panose="02040503050406030204" pitchFamily="18" charset="0"/>
                <a:ea typeface="Courier" charset="0"/>
                <a:cs typeface="Courier" charset="0"/>
              </a:rPr>
              <a:t>must really hate </a:t>
            </a:r>
            <a:r>
              <a:rPr lang="en-US" sz="2200" dirty="0">
                <a:latin typeface="Cambria" panose="02040503050406030204" pitchFamily="18" charset="0"/>
                <a:ea typeface="Courier" charset="0"/>
                <a:cs typeface="Courier" charset="0"/>
              </a:rPr>
              <a:t>me</a:t>
            </a:r>
          </a:p>
          <a:p>
            <a:pPr marL="0" indent="0">
              <a:buNone/>
            </a:pPr>
            <a:r>
              <a:rPr lang="en-US" sz="2200" dirty="0">
                <a:ea typeface="Courier" charset="0"/>
                <a:cs typeface="Courier" charset="0"/>
              </a:rPr>
              <a:t>into</a:t>
            </a:r>
          </a:p>
          <a:p>
            <a:pPr marL="0" indent="0">
              <a:buNone/>
            </a:pPr>
            <a:r>
              <a:rPr lang="en-US" sz="2200" dirty="0">
                <a:ea typeface="Courier" charset="0"/>
                <a:cs typeface="Courier" charset="0"/>
              </a:rPr>
              <a:t>	</a:t>
            </a:r>
            <a:r>
              <a:rPr lang="en-US" sz="2200" dirty="0">
                <a:latin typeface="Cambria" panose="02040503050406030204" pitchFamily="18" charset="0"/>
                <a:ea typeface="Courier" charset="0"/>
                <a:cs typeface="Courier" charset="0"/>
              </a:rPr>
              <a:t>WHAT MAKES YOU THINK I </a:t>
            </a:r>
            <a:r>
              <a:rPr lang="en-US" sz="2200" b="1" dirty="0">
                <a:latin typeface="Cambria" panose="02040503050406030204" pitchFamily="18" charset="0"/>
                <a:ea typeface="Courier" charset="0"/>
                <a:cs typeface="Courier" charset="0"/>
              </a:rPr>
              <a:t>MUST REALLY HATE </a:t>
            </a:r>
            <a:r>
              <a:rPr lang="en-US" sz="2200" dirty="0">
                <a:latin typeface="Cambria" panose="02040503050406030204" pitchFamily="18" charset="0"/>
                <a:ea typeface="Courier" charset="0"/>
                <a:cs typeface="Courier" charset="0"/>
              </a:rPr>
              <a:t>YOU?</a:t>
            </a:r>
            <a:endParaRPr lang="en-US" sz="2200" dirty="0">
              <a:solidFill>
                <a:srgbClr val="00B050"/>
              </a:solidFill>
              <a:ea typeface="Courier" charset="0"/>
              <a:cs typeface="Courier" charset="0"/>
            </a:endParaRPr>
          </a:p>
          <a:p>
            <a:pPr>
              <a:buFont typeface="Wingdings" charset="2"/>
              <a:buChar char="à"/>
            </a:pPr>
            <a:endParaRPr lang="en-US" sz="2200" dirty="0">
              <a:ea typeface="Courier" charset="0"/>
              <a:cs typeface="Courier" charset="0"/>
            </a:endParaRPr>
          </a:p>
          <a:p>
            <a:endParaRPr lang="en-US" sz="2200" dirty="0"/>
          </a:p>
          <a:p>
            <a:endParaRPr lang="en-US" sz="2200" dirty="0"/>
          </a:p>
        </p:txBody>
      </p:sp>
      <p:sp>
        <p:nvSpPr>
          <p:cNvPr id="14" name="Title 1">
            <a:extLst>
              <a:ext uri="{FF2B5EF4-FFF2-40B4-BE49-F238E27FC236}">
                <a16:creationId xmlns:a16="http://schemas.microsoft.com/office/drawing/2014/main" id="{5DF2E0CB-5AA6-4D4B-B694-798AC84AE5A7}"/>
              </a:ext>
            </a:extLst>
          </p:cNvPr>
          <p:cNvSpPr>
            <a:spLocks noGrp="1"/>
          </p:cNvSpPr>
          <p:nvPr>
            <p:ph type="title"/>
          </p:nvPr>
        </p:nvSpPr>
        <p:spPr>
          <a:xfrm>
            <a:off x="786673" y="398464"/>
            <a:ext cx="7543800" cy="1180884"/>
          </a:xfrm>
        </p:spPr>
        <p:txBody>
          <a:bodyPr/>
          <a:lstStyle/>
          <a:p>
            <a:r>
              <a:rPr lang="en-US" dirty="0"/>
              <a:t>ELIZA Pattern Transform Rules</a:t>
            </a:r>
          </a:p>
        </p:txBody>
      </p:sp>
    </p:spTree>
    <p:extLst>
      <p:ext uri="{BB962C8B-B14F-4D97-AF65-F5344CB8AC3E}">
        <p14:creationId xmlns:p14="http://schemas.microsoft.com/office/powerpoint/2010/main" val="1583694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3704"/>
            <a:ext cx="7543800" cy="1066800"/>
          </a:xfrm>
        </p:spPr>
        <p:txBody>
          <a:bodyPr/>
          <a:lstStyle/>
          <a:p>
            <a:r>
              <a:rPr lang="en-US" dirty="0"/>
              <a:t>Simplified sketch of ELIZA</a:t>
            </a:r>
          </a:p>
        </p:txBody>
      </p:sp>
      <p:pic>
        <p:nvPicPr>
          <p:cNvPr id="14" name="Content Placeholder 4">
            <a:extLst>
              <a:ext uri="{FF2B5EF4-FFF2-40B4-BE49-F238E27FC236}">
                <a16:creationId xmlns:a16="http://schemas.microsoft.com/office/drawing/2014/main" id="{A2876D7A-8E05-0C4F-8DC5-F23BB6CB120B}"/>
              </a:ext>
            </a:extLst>
          </p:cNvPr>
          <p:cNvPicPr>
            <a:picLocks noGrp="1" noChangeAspect="1"/>
          </p:cNvPicPr>
          <p:nvPr>
            <p:ph sz="quarter" idx="1"/>
          </p:nvPr>
        </p:nvPicPr>
        <p:blipFill>
          <a:blip r:embed="rId3"/>
          <a:stretch>
            <a:fillRect/>
          </a:stretch>
        </p:blipFill>
        <p:spPr>
          <a:xfrm>
            <a:off x="457200" y="1676400"/>
            <a:ext cx="8686800" cy="4807896"/>
          </a:xfrm>
        </p:spPr>
      </p:pic>
    </p:spTree>
    <p:extLst>
      <p:ext uri="{BB962C8B-B14F-4D97-AF65-F5344CB8AC3E}">
        <p14:creationId xmlns:p14="http://schemas.microsoft.com/office/powerpoint/2010/main" val="763066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PARRY: Colby (1971)</a:t>
            </a:r>
          </a:p>
        </p:txBody>
      </p:sp>
      <p:sp>
        <p:nvSpPr>
          <p:cNvPr id="18" name="Content Placeholder 2">
            <a:extLst>
              <a:ext uri="{FF2B5EF4-FFF2-40B4-BE49-F238E27FC236}">
                <a16:creationId xmlns:a16="http://schemas.microsoft.com/office/drawing/2014/main" id="{5984E02E-4F4E-F94E-83E2-7B86D0531002}"/>
              </a:ext>
            </a:extLst>
          </p:cNvPr>
          <p:cNvSpPr>
            <a:spLocks noGrp="1"/>
          </p:cNvSpPr>
          <p:nvPr>
            <p:ph idx="1"/>
          </p:nvPr>
        </p:nvSpPr>
        <p:spPr>
          <a:xfrm>
            <a:off x="822959" y="2057400"/>
            <a:ext cx="7543801" cy="4023360"/>
          </a:xfrm>
        </p:spPr>
        <p:txBody>
          <a:bodyPr>
            <a:normAutofit/>
          </a:bodyPr>
          <a:lstStyle/>
          <a:p>
            <a:pPr marL="230187" indent="0">
              <a:buNone/>
            </a:pPr>
            <a:r>
              <a:rPr lang="en-US" sz="2200" dirty="0"/>
              <a:t> ELIZA like regular expressions</a:t>
            </a:r>
          </a:p>
          <a:p>
            <a:pPr marL="230187" indent="0">
              <a:buNone/>
            </a:pPr>
            <a:r>
              <a:rPr lang="en-US" sz="2200" dirty="0"/>
              <a:t>But a much richer –</a:t>
            </a:r>
          </a:p>
          <a:p>
            <a:pPr marL="865695" lvl="1" indent="-342900"/>
            <a:r>
              <a:rPr lang="en-US" sz="2200" dirty="0"/>
              <a:t>Control Structure</a:t>
            </a:r>
          </a:p>
          <a:p>
            <a:pPr marL="865695" lvl="1" indent="-342900"/>
            <a:r>
              <a:rPr lang="en-US" sz="2200" dirty="0"/>
              <a:t>Language Understanding Capabilities</a:t>
            </a:r>
          </a:p>
          <a:p>
            <a:pPr marL="865695" lvl="1" indent="-342900"/>
            <a:r>
              <a:rPr lang="en-US" sz="2200" dirty="0"/>
              <a:t>Mental Model : Parry has affective variables </a:t>
            </a:r>
          </a:p>
          <a:p>
            <a:pPr marL="1048575" lvl="2" indent="-342900"/>
            <a:r>
              <a:rPr lang="en-US" sz="2200" dirty="0"/>
              <a:t>Fear, Mistrust, Anger</a:t>
            </a:r>
          </a:p>
          <a:p>
            <a:pPr marL="1048575" lvl="2" indent="-342900"/>
            <a:r>
              <a:rPr lang="en-US" sz="2200" dirty="0">
                <a:ea typeface="ＭＳ Ｐゴシック" pitchFamily="-84" charset="-128"/>
                <a:cs typeface="ＭＳ Ｐゴシック" pitchFamily="-84" charset="-128"/>
              </a:rPr>
              <a:t>If Anger level is high, respond with hostility</a:t>
            </a:r>
          </a:p>
          <a:p>
            <a:pPr marL="230187" indent="0">
              <a:buNone/>
            </a:pPr>
            <a:r>
              <a:rPr lang="en-US" sz="2200" dirty="0">
                <a:ea typeface="ＭＳ Ｐゴシック" pitchFamily="-84" charset="-128"/>
                <a:cs typeface="ＭＳ Ｐゴシック" pitchFamily="-84" charset="-128"/>
              </a:rPr>
              <a:t>First system to pass the </a:t>
            </a:r>
            <a:r>
              <a:rPr lang="en-US" sz="2200" b="1" dirty="0">
                <a:ea typeface="ＭＳ Ｐゴシック" pitchFamily="-84" charset="-128"/>
                <a:cs typeface="ＭＳ Ｐゴシック" pitchFamily="-84" charset="-128"/>
              </a:rPr>
              <a:t>Turing test (1971)</a:t>
            </a:r>
          </a:p>
          <a:p>
            <a:pPr marL="230187" indent="0">
              <a:buNone/>
            </a:pPr>
            <a:endParaRPr lang="en-US" sz="2200" dirty="0"/>
          </a:p>
          <a:p>
            <a:pPr marL="705675" lvl="2" indent="0">
              <a:buNone/>
            </a:pPr>
            <a:endParaRPr lang="en-US" sz="2200" dirty="0">
              <a:ea typeface="ＭＳ Ｐゴシック" pitchFamily="-84" charset="-128"/>
              <a:cs typeface="ＭＳ Ｐゴシック" pitchFamily="-84" charset="-128"/>
            </a:endParaRPr>
          </a:p>
          <a:p>
            <a:pPr marL="705675" lvl="2" indent="0">
              <a:buNone/>
            </a:pPr>
            <a:endParaRPr lang="en-US" sz="2200" dirty="0"/>
          </a:p>
          <a:p>
            <a:pPr marL="522795" lvl="1" indent="0">
              <a:buNone/>
            </a:pPr>
            <a:endParaRPr lang="en-US" sz="2200" dirty="0"/>
          </a:p>
        </p:txBody>
      </p:sp>
    </p:spTree>
    <p:extLst>
      <p:ext uri="{BB962C8B-B14F-4D97-AF65-F5344CB8AC3E}">
        <p14:creationId xmlns:p14="http://schemas.microsoft.com/office/powerpoint/2010/main" val="114330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Turing Test</a:t>
            </a:r>
          </a:p>
        </p:txBody>
      </p:sp>
      <p:sp>
        <p:nvSpPr>
          <p:cNvPr id="4" name="Date Placeholder 3"/>
          <p:cNvSpPr>
            <a:spLocks noGrp="1"/>
          </p:cNvSpPr>
          <p:nvPr>
            <p:ph type="dt" sz="half" idx="10"/>
          </p:nvPr>
        </p:nvSpPr>
        <p:spPr/>
        <p:txBody>
          <a:bodyPr/>
          <a:lstStyle/>
          <a:p>
            <a:pPr>
              <a:defRPr/>
            </a:pPr>
            <a:r>
              <a:rPr lang="en-US" dirty="0"/>
              <a:t>CIS 521 - Intro to AI - </a:t>
            </a:r>
            <a:r>
              <a:rPr lang="de-DE" dirty="0"/>
              <a:t>Fall </a:t>
            </a:r>
            <a:r>
              <a:rPr lang="is-IS" dirty="0"/>
              <a:t>2019</a:t>
            </a:r>
            <a:endParaRPr lang="en-US" altLang="en-US" dirty="0"/>
          </a:p>
        </p:txBody>
      </p:sp>
      <p:sp>
        <p:nvSpPr>
          <p:cNvPr id="5" name="Slide Number Placeholder 4"/>
          <p:cNvSpPr>
            <a:spLocks noGrp="1"/>
          </p:cNvSpPr>
          <p:nvPr>
            <p:ph type="sldNum" sz="quarter" idx="12"/>
          </p:nvPr>
        </p:nvSpPr>
        <p:spPr/>
        <p:txBody>
          <a:bodyPr/>
          <a:lstStyle/>
          <a:p>
            <a:pPr>
              <a:defRPr/>
            </a:pPr>
            <a:fld id="{C1997290-8C53-4862-8488-38CB3942D630}" type="slidenum">
              <a:rPr lang="en-US" altLang="en-US" smtClean="0"/>
              <a:pPr>
                <a:defRPr/>
              </a:pPr>
              <a:t>15</a:t>
            </a:fld>
            <a:r>
              <a:rPr lang="en-US" altLang="en-US"/>
              <a:t> </a:t>
            </a:r>
          </a:p>
        </p:txBody>
      </p:sp>
      <p:pic>
        <p:nvPicPr>
          <p:cNvPr id="7" name="Content Placeholder 6"/>
          <p:cNvPicPr>
            <a:picLocks noGrp="1" noChangeAspect="1"/>
          </p:cNvPicPr>
          <p:nvPr>
            <p:ph idx="1"/>
          </p:nvPr>
        </p:nvPicPr>
        <p:blipFill>
          <a:blip r:embed="rId3"/>
          <a:stretch>
            <a:fillRect/>
          </a:stretch>
        </p:blipFill>
        <p:spPr>
          <a:xfrm>
            <a:off x="560763" y="1880015"/>
            <a:ext cx="3433156" cy="4572000"/>
          </a:xfrm>
          <a:prstGeom prst="rect">
            <a:avLst/>
          </a:prstGeom>
        </p:spPr>
      </p:pic>
      <p:sp>
        <p:nvSpPr>
          <p:cNvPr id="9" name="TextBox 8"/>
          <p:cNvSpPr txBox="1"/>
          <p:nvPr/>
        </p:nvSpPr>
        <p:spPr>
          <a:xfrm>
            <a:off x="4218362" y="1964353"/>
            <a:ext cx="4620837" cy="4493538"/>
          </a:xfrm>
          <a:prstGeom prst="rect">
            <a:avLst/>
          </a:prstGeom>
          <a:noFill/>
        </p:spPr>
        <p:txBody>
          <a:bodyPr wrap="square" rtlCol="0">
            <a:spAutoFit/>
          </a:bodyPr>
          <a:lstStyle/>
          <a:p>
            <a:r>
              <a:rPr lang="en-US" sz="2200" dirty="0"/>
              <a:t>"I propose to consider the question, 'Can machines think?'" Because "thinking" is difficult to define, Turing chooses to "replace the question by another, which is closely related.” </a:t>
            </a:r>
          </a:p>
          <a:p>
            <a:endParaRPr lang="en-US" sz="2200" dirty="0"/>
          </a:p>
          <a:p>
            <a:r>
              <a:rPr lang="en-US" sz="2200" dirty="0"/>
              <a:t>A human evaluator would judge text-based conversations between a human and a machine designed to generate human-like responses. If the evaluator cannot reliably tell the machine from the human, the machine is said to have passed the test.</a:t>
            </a:r>
          </a:p>
        </p:txBody>
      </p:sp>
    </p:spTree>
    <p:extLst>
      <p:ext uri="{BB962C8B-B14F-4D97-AF65-F5344CB8AC3E}">
        <p14:creationId xmlns:p14="http://schemas.microsoft.com/office/powerpoint/2010/main" val="1319807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3844"/>
            <a:ext cx="7543800" cy="1108711"/>
          </a:xfrm>
        </p:spPr>
        <p:txBody>
          <a:bodyPr/>
          <a:lstStyle/>
          <a:p>
            <a:r>
              <a:rPr lang="en-US" dirty="0">
                <a:ea typeface="ＭＳ Ｐゴシック" pitchFamily="-84" charset="-128"/>
                <a:cs typeface="ＭＳ Ｐゴシック" pitchFamily="-84" charset="-128"/>
              </a:rPr>
              <a:t>Eliza Meets Parry</a:t>
            </a:r>
            <a:endParaRPr lang="en-US" dirty="0"/>
          </a:p>
        </p:txBody>
      </p:sp>
      <p:sp>
        <p:nvSpPr>
          <p:cNvPr id="11" name="Rectangle 6">
            <a:extLst>
              <a:ext uri="{FF2B5EF4-FFF2-40B4-BE49-F238E27FC236}">
                <a16:creationId xmlns:a16="http://schemas.microsoft.com/office/drawing/2014/main" id="{11FB0664-2E05-3A47-B52B-D5E8D1BAAEE3}"/>
              </a:ext>
            </a:extLst>
          </p:cNvPr>
          <p:cNvSpPr>
            <a:spLocks noGrp="1" noChangeArrowheads="1"/>
          </p:cNvSpPr>
          <p:nvPr>
            <p:ph idx="1"/>
          </p:nvPr>
        </p:nvSpPr>
        <p:spPr>
          <a:xfrm>
            <a:off x="609600" y="1549400"/>
            <a:ext cx="8493125" cy="4699000"/>
          </a:xfrm>
        </p:spPr>
        <p:txBody>
          <a:bodyPr>
            <a:normAutofit/>
          </a:bodyPr>
          <a:lstStyle/>
          <a:p>
            <a:pPr marL="0" indent="0">
              <a:spcBef>
                <a:spcPts val="0"/>
              </a:spcBef>
              <a:buNone/>
            </a:pPr>
            <a:r>
              <a:rPr lang="en-US" sz="2200" dirty="0"/>
              <a:t>Good Evening.  Tell me your problems.  Please terminate input with a period or a question mark.</a:t>
            </a:r>
          </a:p>
          <a:p>
            <a:pPr marL="0" indent="0">
              <a:spcBef>
                <a:spcPts val="0"/>
              </a:spcBef>
              <a:buNone/>
            </a:pPr>
            <a:r>
              <a:rPr lang="en-US" sz="2200" dirty="0">
                <a:solidFill>
                  <a:srgbClr val="00B050"/>
                </a:solidFill>
              </a:rPr>
              <a:t>    *People get on my nerves sometimes.</a:t>
            </a:r>
          </a:p>
          <a:p>
            <a:pPr marL="0" indent="0">
              <a:spcBef>
                <a:spcPts val="0"/>
              </a:spcBef>
              <a:buNone/>
            </a:pPr>
            <a:r>
              <a:rPr lang="en-US" sz="2200" dirty="0"/>
              <a:t>   I am not sure I understand you fully.</a:t>
            </a:r>
          </a:p>
          <a:p>
            <a:pPr marL="0" indent="0">
              <a:spcBef>
                <a:spcPts val="0"/>
              </a:spcBef>
              <a:buNone/>
            </a:pPr>
            <a:r>
              <a:rPr lang="en-US" sz="2200" dirty="0">
                <a:solidFill>
                  <a:srgbClr val="00B050"/>
                </a:solidFill>
              </a:rPr>
              <a:t>     *You should pay more attention.</a:t>
            </a:r>
          </a:p>
          <a:p>
            <a:pPr marL="0" indent="0">
              <a:spcBef>
                <a:spcPts val="0"/>
              </a:spcBef>
              <a:buNone/>
            </a:pPr>
            <a:r>
              <a:rPr lang="en-US" sz="2200" dirty="0"/>
              <a:t>   Suppose you should pay more attention.</a:t>
            </a:r>
          </a:p>
          <a:p>
            <a:pPr marL="0" indent="0">
              <a:spcBef>
                <a:spcPts val="0"/>
              </a:spcBef>
              <a:buNone/>
            </a:pPr>
            <a:r>
              <a:rPr lang="en-US" sz="2200" dirty="0">
                <a:solidFill>
                  <a:srgbClr val="00B050"/>
                </a:solidFill>
              </a:rPr>
              <a:t>    *You're entitled to your own opinion.</a:t>
            </a:r>
          </a:p>
          <a:p>
            <a:pPr marL="0" indent="0">
              <a:spcBef>
                <a:spcPts val="0"/>
              </a:spcBef>
              <a:buNone/>
            </a:pPr>
            <a:r>
              <a:rPr lang="en-US" sz="2200" dirty="0"/>
              <a:t>   What makes you think I am entitled to my own opinion?</a:t>
            </a:r>
          </a:p>
          <a:p>
            <a:pPr marL="0" indent="0">
              <a:spcBef>
                <a:spcPts val="0"/>
              </a:spcBef>
              <a:buNone/>
            </a:pPr>
            <a:r>
              <a:rPr lang="en-US" sz="2200" dirty="0">
                <a:solidFill>
                  <a:srgbClr val="00B050"/>
                </a:solidFill>
              </a:rPr>
              <a:t>     *It bothers me just to be around people in general.</a:t>
            </a:r>
          </a:p>
          <a:p>
            <a:pPr marL="0" indent="0">
              <a:spcBef>
                <a:spcPts val="0"/>
              </a:spcBef>
              <a:buNone/>
            </a:pPr>
            <a:r>
              <a:rPr lang="en-US" sz="2200" dirty="0"/>
              <a:t>   Please go on.</a:t>
            </a:r>
          </a:p>
          <a:p>
            <a:pPr marL="0" indent="0">
              <a:spcBef>
                <a:spcPts val="0"/>
              </a:spcBef>
              <a:buNone/>
            </a:pPr>
            <a:r>
              <a:rPr lang="en-US" sz="2200" dirty="0">
                <a:solidFill>
                  <a:srgbClr val="00B050"/>
                </a:solidFill>
              </a:rPr>
              <a:t>      *I went to the track at Bay Meadows a while back.</a:t>
            </a:r>
          </a:p>
          <a:p>
            <a:pPr marL="0" indent="0">
              <a:spcBef>
                <a:spcPts val="0"/>
              </a:spcBef>
              <a:buNone/>
            </a:pPr>
            <a:r>
              <a:rPr lang="en-US" sz="2200" dirty="0"/>
              <a:t>   What does that suggest to you?</a:t>
            </a:r>
          </a:p>
          <a:p>
            <a:pPr marL="0" indent="0">
              <a:spcBef>
                <a:spcPts val="0"/>
              </a:spcBef>
              <a:buNone/>
            </a:pPr>
            <a:r>
              <a:rPr lang="en-US" sz="2200" dirty="0">
                <a:solidFill>
                  <a:srgbClr val="00B050"/>
                </a:solidFill>
              </a:rPr>
              <a:t>        *I went to the races.</a:t>
            </a:r>
          </a:p>
          <a:p>
            <a:pPr marL="0" indent="0">
              <a:spcBef>
                <a:spcPts val="0"/>
              </a:spcBef>
              <a:buNone/>
            </a:pPr>
            <a:r>
              <a:rPr lang="en-US" sz="2200" dirty="0"/>
              <a:t>   What else would you like to discuss?</a:t>
            </a:r>
          </a:p>
          <a:p>
            <a:pPr marL="0" indent="0">
              <a:spcBef>
                <a:spcPts val="0"/>
              </a:spcBef>
              <a:buNone/>
            </a:pPr>
            <a:endParaRPr lang="en-US" sz="2200" dirty="0"/>
          </a:p>
          <a:p>
            <a:pPr marL="0" indent="0">
              <a:spcBef>
                <a:spcPts val="600"/>
              </a:spcBef>
              <a:buNone/>
            </a:pPr>
            <a:endParaRPr lang="en-US" sz="2200" dirty="0">
              <a:ea typeface="ＭＳ Ｐゴシック" pitchFamily="-84" charset="-128"/>
              <a:cs typeface="ＭＳ Ｐゴシック" pitchFamily="-84" charset="-128"/>
            </a:endParaRPr>
          </a:p>
        </p:txBody>
      </p:sp>
    </p:spTree>
    <p:extLst>
      <p:ext uri="{BB962C8B-B14F-4D97-AF65-F5344CB8AC3E}">
        <p14:creationId xmlns:p14="http://schemas.microsoft.com/office/powerpoint/2010/main" val="6854613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5010495-3902-4D42-AEC7-5D043BA8CB9D}"/>
              </a:ext>
            </a:extLst>
          </p:cNvPr>
          <p:cNvSpPr>
            <a:spLocks noGrp="1"/>
          </p:cNvSpPr>
          <p:nvPr>
            <p:ph sz="quarter" idx="1"/>
          </p:nvPr>
        </p:nvSpPr>
        <p:spPr>
          <a:xfrm>
            <a:off x="266700" y="533400"/>
            <a:ext cx="8610600" cy="6087533"/>
          </a:xfrm>
        </p:spPr>
        <p:txBody>
          <a:bodyPr>
            <a:normAutofit/>
          </a:bodyPr>
          <a:lstStyle/>
          <a:p>
            <a:pPr marL="0" indent="0">
              <a:spcBef>
                <a:spcPts val="0"/>
              </a:spcBef>
              <a:buNone/>
            </a:pPr>
            <a:r>
              <a:rPr lang="en-US" sz="2200" dirty="0">
                <a:solidFill>
                  <a:srgbClr val="00B050"/>
                </a:solidFill>
              </a:rPr>
              <a:t>     *Horseracing interests me.</a:t>
            </a:r>
          </a:p>
          <a:p>
            <a:pPr marL="0" indent="0">
              <a:spcBef>
                <a:spcPts val="0"/>
              </a:spcBef>
              <a:buNone/>
            </a:pPr>
            <a:r>
              <a:rPr lang="en-US" sz="2200" dirty="0"/>
              <a:t>   Why do you say that just now?</a:t>
            </a:r>
          </a:p>
          <a:p>
            <a:pPr marL="0" indent="0">
              <a:spcBef>
                <a:spcPts val="0"/>
              </a:spcBef>
              <a:buNone/>
            </a:pPr>
            <a:r>
              <a:rPr lang="en-US" sz="2200" dirty="0">
                <a:solidFill>
                  <a:srgbClr val="00B050"/>
                </a:solidFill>
              </a:rPr>
              <a:t>     *There's a lot of crooked gambling going on there.</a:t>
            </a:r>
          </a:p>
          <a:p>
            <a:pPr marL="0" indent="0">
              <a:spcBef>
                <a:spcPts val="0"/>
              </a:spcBef>
              <a:buNone/>
            </a:pPr>
            <a:r>
              <a:rPr lang="en-US" sz="2200" dirty="0"/>
              <a:t>   I am not sure I understand you fully,</a:t>
            </a:r>
          </a:p>
          <a:p>
            <a:pPr marL="0" indent="0">
              <a:spcBef>
                <a:spcPts val="0"/>
              </a:spcBef>
              <a:buNone/>
            </a:pPr>
            <a:r>
              <a:rPr lang="en-US" sz="2200" dirty="0">
                <a:solidFill>
                  <a:srgbClr val="00B050"/>
                </a:solidFill>
              </a:rPr>
              <a:t>     *It's clear to me if not to you.</a:t>
            </a:r>
          </a:p>
          <a:p>
            <a:pPr marL="0" indent="0">
              <a:spcBef>
                <a:spcPts val="0"/>
              </a:spcBef>
              <a:buNone/>
            </a:pPr>
            <a:r>
              <a:rPr lang="en-US" sz="2200" dirty="0"/>
              <a:t>   Do you think its likely that not to I?</a:t>
            </a:r>
          </a:p>
          <a:p>
            <a:pPr marL="0" indent="0">
              <a:spcBef>
                <a:spcPts val="0"/>
              </a:spcBef>
              <a:buNone/>
            </a:pPr>
            <a:r>
              <a:rPr lang="en-US" sz="2200" dirty="0">
                <a:solidFill>
                  <a:srgbClr val="00B050"/>
                </a:solidFill>
              </a:rPr>
              <a:t>     *I went to the races.</a:t>
            </a:r>
          </a:p>
          <a:p>
            <a:pPr marL="0" indent="0">
              <a:spcBef>
                <a:spcPts val="0"/>
              </a:spcBef>
              <a:buNone/>
            </a:pPr>
            <a:r>
              <a:rPr lang="en-US" sz="2200" dirty="0"/>
              <a:t>   Please go on.</a:t>
            </a:r>
          </a:p>
          <a:p>
            <a:pPr marL="0" indent="0">
              <a:spcBef>
                <a:spcPts val="0"/>
              </a:spcBef>
              <a:buNone/>
            </a:pPr>
            <a:r>
              <a:rPr lang="en-US" sz="2200" dirty="0">
                <a:solidFill>
                  <a:srgbClr val="00B050"/>
                </a:solidFill>
              </a:rPr>
              <a:t>     *I gamble on horses.</a:t>
            </a:r>
          </a:p>
          <a:p>
            <a:pPr marL="0" indent="0">
              <a:spcBef>
                <a:spcPts val="0"/>
              </a:spcBef>
              <a:buNone/>
            </a:pPr>
            <a:r>
              <a:rPr lang="en-US" sz="2200" dirty="0"/>
              <a:t>   What does that suggest to you?</a:t>
            </a:r>
          </a:p>
          <a:p>
            <a:pPr marL="0" indent="0">
              <a:spcBef>
                <a:spcPts val="0"/>
              </a:spcBef>
              <a:buNone/>
            </a:pPr>
            <a:r>
              <a:rPr lang="en-US" sz="2200" dirty="0">
                <a:solidFill>
                  <a:srgbClr val="00B050"/>
                </a:solidFill>
              </a:rPr>
              <a:t>     *I went to the races.</a:t>
            </a:r>
          </a:p>
          <a:p>
            <a:pPr marL="0" indent="0">
              <a:spcBef>
                <a:spcPts val="0"/>
              </a:spcBef>
              <a:buNone/>
            </a:pPr>
            <a:r>
              <a:rPr lang="en-US" sz="2200" dirty="0"/>
              <a:t>   What else would you like to discuss?</a:t>
            </a:r>
          </a:p>
          <a:p>
            <a:pPr marL="0" indent="0">
              <a:spcBef>
                <a:spcPts val="0"/>
              </a:spcBef>
              <a:buNone/>
            </a:pPr>
            <a:r>
              <a:rPr lang="en-US" sz="2200" dirty="0">
                <a:solidFill>
                  <a:srgbClr val="00B050"/>
                </a:solidFill>
              </a:rPr>
              <a:t>      *Gambling has been nothing but trouble to me.</a:t>
            </a:r>
          </a:p>
          <a:p>
            <a:pPr marL="0" indent="0">
              <a:spcBef>
                <a:spcPts val="0"/>
              </a:spcBef>
              <a:buNone/>
            </a:pPr>
            <a:r>
              <a:rPr lang="en-US" sz="2200" dirty="0"/>
              <a:t>   Why do you say that just now?</a:t>
            </a:r>
          </a:p>
          <a:p>
            <a:pPr marL="0" indent="0">
              <a:spcBef>
                <a:spcPts val="0"/>
              </a:spcBef>
              <a:buNone/>
            </a:pPr>
            <a:r>
              <a:rPr lang="en-US" sz="2200" dirty="0">
                <a:solidFill>
                  <a:srgbClr val="00B050"/>
                </a:solidFill>
              </a:rPr>
              <a:t>     *I've had experience with crooks gambling at the track.</a:t>
            </a:r>
          </a:p>
          <a:p>
            <a:pPr marL="0" indent="0">
              <a:spcBef>
                <a:spcPts val="0"/>
              </a:spcBef>
              <a:buNone/>
            </a:pPr>
            <a:r>
              <a:rPr lang="en-US" sz="2200" dirty="0"/>
              <a:t>   I am not sure I understand you fully.</a:t>
            </a:r>
          </a:p>
          <a:p>
            <a:pPr marL="0" indent="0">
              <a:spcBef>
                <a:spcPts val="0"/>
              </a:spcBef>
              <a:buNone/>
            </a:pPr>
            <a:r>
              <a:rPr lang="en-US" sz="2200" dirty="0">
                <a:solidFill>
                  <a:srgbClr val="00B050"/>
                </a:solidFill>
              </a:rPr>
              <a:t>      *I've already told you enough about that.</a:t>
            </a:r>
          </a:p>
        </p:txBody>
      </p:sp>
    </p:spTree>
    <p:extLst>
      <p:ext uri="{BB962C8B-B14F-4D97-AF65-F5344CB8AC3E}">
        <p14:creationId xmlns:p14="http://schemas.microsoft.com/office/powerpoint/2010/main" val="25691519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32CC2-EDA7-B344-B249-91DB28D47EE9}"/>
              </a:ext>
            </a:extLst>
          </p:cNvPr>
          <p:cNvSpPr>
            <a:spLocks noGrp="1"/>
          </p:cNvSpPr>
          <p:nvPr>
            <p:ph type="title"/>
          </p:nvPr>
        </p:nvSpPr>
        <p:spPr>
          <a:xfrm>
            <a:off x="821531" y="263633"/>
            <a:ext cx="7543800" cy="1450757"/>
          </a:xfrm>
        </p:spPr>
        <p:txBody>
          <a:bodyPr anchor="t"/>
          <a:lstStyle/>
          <a:p>
            <a:r>
              <a:rPr lang="en-US" dirty="0"/>
              <a:t>Chatbot v. Chatbot</a:t>
            </a:r>
          </a:p>
        </p:txBody>
      </p:sp>
      <p:pic>
        <p:nvPicPr>
          <p:cNvPr id="4" name="Online Media 3" descr="y2mate.com - AI vs. AI. Two chatbots talking to each other_WnzlbyTZsQY_1080p">
            <a:hlinkClick r:id="" action="ppaction://media"/>
            <a:extLst>
              <a:ext uri="{FF2B5EF4-FFF2-40B4-BE49-F238E27FC236}">
                <a16:creationId xmlns:a16="http://schemas.microsoft.com/office/drawing/2014/main" id="{FACC72D4-5A7A-7A48-8F42-FBD76324E68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7173" y="1143000"/>
            <a:ext cx="9241208" cy="5198052"/>
          </a:xfrm>
        </p:spPr>
      </p:pic>
      <p:sp>
        <p:nvSpPr>
          <p:cNvPr id="5" name="Rectangle 4">
            <a:extLst>
              <a:ext uri="{FF2B5EF4-FFF2-40B4-BE49-F238E27FC236}">
                <a16:creationId xmlns:a16="http://schemas.microsoft.com/office/drawing/2014/main" id="{8C1F016B-F32D-564A-B7C0-C959A8488E57}"/>
              </a:ext>
            </a:extLst>
          </p:cNvPr>
          <p:cNvSpPr/>
          <p:nvPr/>
        </p:nvSpPr>
        <p:spPr>
          <a:xfrm>
            <a:off x="2209800" y="6488668"/>
            <a:ext cx="5257800" cy="369332"/>
          </a:xfrm>
          <a:prstGeom prst="rect">
            <a:avLst/>
          </a:prstGeom>
        </p:spPr>
        <p:txBody>
          <a:bodyPr wrap="square">
            <a:spAutoFit/>
          </a:bodyPr>
          <a:lstStyle/>
          <a:p>
            <a:r>
              <a:rPr lang="en-US" dirty="0">
                <a:hlinkClick r:id="rId5"/>
              </a:rPr>
              <a:t>https://</a:t>
            </a:r>
            <a:r>
              <a:rPr lang="en-US" dirty="0" err="1">
                <a:hlinkClick r:id="rId5"/>
              </a:rPr>
              <a:t>www.youtube.com</a:t>
            </a:r>
            <a:r>
              <a:rPr lang="en-US" dirty="0">
                <a:hlinkClick r:id="rId5"/>
              </a:rPr>
              <a:t>/</a:t>
            </a:r>
            <a:r>
              <a:rPr lang="en-US" dirty="0" err="1">
                <a:hlinkClick r:id="rId5"/>
              </a:rPr>
              <a:t>watch?v</a:t>
            </a:r>
            <a:r>
              <a:rPr lang="en-US" dirty="0">
                <a:hlinkClick r:id="rId5"/>
              </a:rPr>
              <a:t>=</a:t>
            </a:r>
            <a:r>
              <a:rPr lang="en-US" dirty="0" err="1">
                <a:hlinkClick r:id="rId5"/>
              </a:rPr>
              <a:t>WnzlbyTZsQY</a:t>
            </a:r>
            <a:endParaRPr lang="en-US" dirty="0"/>
          </a:p>
        </p:txBody>
      </p:sp>
    </p:spTree>
    <p:extLst>
      <p:ext uri="{BB962C8B-B14F-4D97-AF65-F5344CB8AC3E}">
        <p14:creationId xmlns:p14="http://schemas.microsoft.com/office/powerpoint/2010/main" val="3495098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9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15FF5-98AC-084E-9C71-7A4ABC38BABB}"/>
              </a:ext>
            </a:extLst>
          </p:cNvPr>
          <p:cNvSpPr>
            <a:spLocks noGrp="1"/>
          </p:cNvSpPr>
          <p:nvPr>
            <p:ph type="title"/>
          </p:nvPr>
        </p:nvSpPr>
        <p:spPr/>
        <p:txBody>
          <a:bodyPr/>
          <a:lstStyle/>
          <a:p>
            <a:r>
              <a:rPr lang="en-US" dirty="0"/>
              <a:t>Modern Systems</a:t>
            </a:r>
          </a:p>
        </p:txBody>
      </p:sp>
      <p:sp>
        <p:nvSpPr>
          <p:cNvPr id="3" name="Content Placeholder 2">
            <a:extLst>
              <a:ext uri="{FF2B5EF4-FFF2-40B4-BE49-F238E27FC236}">
                <a16:creationId xmlns:a16="http://schemas.microsoft.com/office/drawing/2014/main" id="{A7C1B638-4E6E-6A41-A358-8C2246E3FA7E}"/>
              </a:ext>
            </a:extLst>
          </p:cNvPr>
          <p:cNvSpPr>
            <a:spLocks noGrp="1"/>
          </p:cNvSpPr>
          <p:nvPr>
            <p:ph type="body" idx="1"/>
          </p:nvPr>
        </p:nvSpPr>
        <p:spPr/>
        <p:txBody>
          <a:bodyPr/>
          <a:lstStyle/>
          <a:p>
            <a:r>
              <a:rPr lang="en-US" dirty="0"/>
              <a:t>Data-Driven Chatbots</a:t>
            </a:r>
          </a:p>
        </p:txBody>
      </p:sp>
    </p:spTree>
    <p:extLst>
      <p:ext uri="{BB962C8B-B14F-4D97-AF65-F5344CB8AC3E}">
        <p14:creationId xmlns:p14="http://schemas.microsoft.com/office/powerpoint/2010/main" val="3580140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30B5-4437-2D4F-8CC7-D8E2D0DFF826}"/>
              </a:ext>
            </a:extLst>
          </p:cNvPr>
          <p:cNvSpPr>
            <a:spLocks noGrp="1"/>
          </p:cNvSpPr>
          <p:nvPr>
            <p:ph type="title"/>
          </p:nvPr>
        </p:nvSpPr>
        <p:spPr>
          <a:xfrm>
            <a:off x="822960" y="286603"/>
            <a:ext cx="7543800" cy="1450757"/>
          </a:xfrm>
        </p:spPr>
        <p:txBody>
          <a:bodyPr>
            <a:normAutofit/>
          </a:bodyPr>
          <a:lstStyle/>
          <a:p>
            <a:r>
              <a:rPr lang="en-US"/>
              <a:t>Reminders</a:t>
            </a:r>
          </a:p>
        </p:txBody>
      </p:sp>
      <p:graphicFrame>
        <p:nvGraphicFramePr>
          <p:cNvPr id="22" name="Content Placeholder 2">
            <a:extLst>
              <a:ext uri="{FF2B5EF4-FFF2-40B4-BE49-F238E27FC236}">
                <a16:creationId xmlns:a16="http://schemas.microsoft.com/office/drawing/2014/main" id="{D5C8ED30-5E08-4A1D-947C-EBB43F2B6AD6}"/>
              </a:ext>
            </a:extLst>
          </p:cNvPr>
          <p:cNvGraphicFramePr>
            <a:graphicFrameLocks noGrp="1"/>
          </p:cNvGraphicFramePr>
          <p:nvPr>
            <p:ph idx="1"/>
            <p:extLst>
              <p:ext uri="{D42A27DB-BD31-4B8C-83A1-F6EECF244321}">
                <p14:modId xmlns:p14="http://schemas.microsoft.com/office/powerpoint/2010/main" val="1755549111"/>
              </p:ext>
            </p:extLst>
          </p:nvPr>
        </p:nvGraphicFramePr>
        <p:xfrm>
          <a:off x="822722" y="2098515"/>
          <a:ext cx="75438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587B702E-AE6B-0248-839E-5331951D899D}"/>
              </a:ext>
            </a:extLst>
          </p:cNvPr>
          <p:cNvSpPr txBox="1"/>
          <p:nvPr/>
        </p:nvSpPr>
        <p:spPr>
          <a:xfrm>
            <a:off x="9761517" y="254131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0643021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screenshot&#10;&#10;Description automatically generated">
            <a:extLst>
              <a:ext uri="{FF2B5EF4-FFF2-40B4-BE49-F238E27FC236}">
                <a16:creationId xmlns:a16="http://schemas.microsoft.com/office/drawing/2014/main" id="{234FAF4F-014B-D24C-A87E-B7A7E0527E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52400"/>
            <a:ext cx="8839200" cy="3069167"/>
          </a:xfrm>
          <a:prstGeom prst="rect">
            <a:avLst/>
          </a:prstGeom>
        </p:spPr>
      </p:pic>
      <p:sp>
        <p:nvSpPr>
          <p:cNvPr id="7" name="TextBox 6">
            <a:extLst>
              <a:ext uri="{FF2B5EF4-FFF2-40B4-BE49-F238E27FC236}">
                <a16:creationId xmlns:a16="http://schemas.microsoft.com/office/drawing/2014/main" id="{EC5EAE29-5580-CA4B-80F9-459EBF1707CA}"/>
              </a:ext>
            </a:extLst>
          </p:cNvPr>
          <p:cNvSpPr txBox="1"/>
          <p:nvPr/>
        </p:nvSpPr>
        <p:spPr>
          <a:xfrm>
            <a:off x="419100" y="3124200"/>
            <a:ext cx="8305799" cy="4093428"/>
          </a:xfrm>
          <a:prstGeom prst="rect">
            <a:avLst/>
          </a:prstGeom>
          <a:noFill/>
        </p:spPr>
        <p:txBody>
          <a:bodyPr wrap="square" rtlCol="0">
            <a:spAutoFit/>
          </a:bodyPr>
          <a:lstStyle/>
          <a:p>
            <a:r>
              <a:rPr lang="en-US" sz="2000" b="1" dirty="0"/>
              <a:t>Description</a:t>
            </a:r>
          </a:p>
          <a:p>
            <a:r>
              <a:rPr lang="en-US" sz="2000" dirty="0"/>
              <a:t>Chat with the teams competing in the Alexa Prize </a:t>
            </a:r>
            <a:r>
              <a:rPr lang="en-US" sz="2000" dirty="0" err="1"/>
              <a:t>Socialbot</a:t>
            </a:r>
            <a:r>
              <a:rPr lang="en-US" sz="2000" dirty="0"/>
              <a:t> Grand Challenge 3, Amazon’s global university competition to advance conversational AI. This competition focuses on the grand challenge of building a </a:t>
            </a:r>
            <a:r>
              <a:rPr lang="en-US" sz="2000" dirty="0" err="1"/>
              <a:t>socialbot</a:t>
            </a:r>
            <a:r>
              <a:rPr lang="en-US" sz="2000" dirty="0"/>
              <a:t> that can converse coherently and engagingly with humans on popular topics for 20 minutes.</a:t>
            </a:r>
            <a:br>
              <a:rPr lang="en-US" sz="2000" dirty="0"/>
            </a:br>
            <a:br>
              <a:rPr lang="en-US" sz="2000" dirty="0"/>
            </a:br>
            <a:r>
              <a:rPr lang="en-US" sz="2000" dirty="0"/>
              <a:t>To try one of the </a:t>
            </a:r>
            <a:r>
              <a:rPr lang="en-US" sz="2000" dirty="0" err="1"/>
              <a:t>socialbots</a:t>
            </a:r>
            <a:r>
              <a:rPr lang="en-US" sz="2000" dirty="0"/>
              <a:t>: say “Alexa, let’s chat.” To end a conversation: say “Stop.” You will then be prompted to provide a verbal rating and feedback. To try another </a:t>
            </a:r>
            <a:r>
              <a:rPr lang="en-US" sz="2000" dirty="0" err="1"/>
              <a:t>socialbot</a:t>
            </a:r>
            <a:r>
              <a:rPr lang="en-US" sz="2000" dirty="0"/>
              <a:t>, just start over again by saying “Alexa, let’s chat.”</a:t>
            </a:r>
            <a:br>
              <a:rPr lang="en-US" sz="2000" dirty="0"/>
            </a:br>
            <a:br>
              <a:rPr lang="en-US" sz="2000" dirty="0"/>
            </a:br>
            <a:r>
              <a:rPr lang="en-US" sz="2000" dirty="0"/>
              <a:t>To learn more about the Alexa Prize, go to: </a:t>
            </a:r>
            <a:r>
              <a:rPr lang="en-US" sz="2000" dirty="0" err="1"/>
              <a:t>www.alexaprize.com</a:t>
            </a:r>
            <a:br>
              <a:rPr lang="en-US" sz="2000" dirty="0"/>
            </a:br>
            <a:endParaRPr lang="en-US" sz="2000" dirty="0"/>
          </a:p>
        </p:txBody>
      </p:sp>
    </p:spTree>
    <p:extLst>
      <p:ext uri="{BB962C8B-B14F-4D97-AF65-F5344CB8AC3E}">
        <p14:creationId xmlns:p14="http://schemas.microsoft.com/office/powerpoint/2010/main" val="2999043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828AEDE2-2015-D646-9F56-6ADEC20110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3048000"/>
            <a:ext cx="8839200" cy="359720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95DB2021-B36F-8440-9425-4C0812C45D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533400"/>
            <a:ext cx="9144000" cy="2234973"/>
          </a:xfrm>
          <a:prstGeom prst="rect">
            <a:avLst/>
          </a:prstGeom>
        </p:spPr>
      </p:pic>
    </p:spTree>
    <p:extLst>
      <p:ext uri="{BB962C8B-B14F-4D97-AF65-F5344CB8AC3E}">
        <p14:creationId xmlns:p14="http://schemas.microsoft.com/office/powerpoint/2010/main" val="3846660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descr="y2mate.com - Professor Oliver Lemon, Heriot-Watt University_eND2wdXutHw_360p">
            <a:hlinkClick r:id="" action="ppaction://media"/>
            <a:extLst>
              <a:ext uri="{FF2B5EF4-FFF2-40B4-BE49-F238E27FC236}">
                <a16:creationId xmlns:a16="http://schemas.microsoft.com/office/drawing/2014/main" id="{43866DFB-C441-8045-B03D-DFADBB1BA98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3049" y="1010840"/>
            <a:ext cx="8597901" cy="4836319"/>
          </a:xfrm>
          <a:prstGeom prst="rect">
            <a:avLst/>
          </a:prstGeom>
        </p:spPr>
      </p:pic>
      <p:sp>
        <p:nvSpPr>
          <p:cNvPr id="4" name="Rectangle 3">
            <a:extLst>
              <a:ext uri="{FF2B5EF4-FFF2-40B4-BE49-F238E27FC236}">
                <a16:creationId xmlns:a16="http://schemas.microsoft.com/office/drawing/2014/main" id="{B5653058-E05F-A646-811A-551506884BE6}"/>
              </a:ext>
            </a:extLst>
          </p:cNvPr>
          <p:cNvSpPr/>
          <p:nvPr/>
        </p:nvSpPr>
        <p:spPr>
          <a:xfrm>
            <a:off x="2089150" y="6155591"/>
            <a:ext cx="6781800" cy="369332"/>
          </a:xfrm>
          <a:prstGeom prst="rect">
            <a:avLst/>
          </a:prstGeom>
        </p:spPr>
        <p:txBody>
          <a:bodyPr wrap="square">
            <a:spAutoFit/>
          </a:bodyPr>
          <a:lstStyle/>
          <a:p>
            <a:r>
              <a:rPr lang="en-US" dirty="0">
                <a:hlinkClick r:id="rId5"/>
              </a:rPr>
              <a:t>https://</a:t>
            </a:r>
            <a:r>
              <a:rPr lang="en-US" dirty="0" err="1">
                <a:hlinkClick r:id="rId5"/>
              </a:rPr>
              <a:t>www.youtube.com</a:t>
            </a:r>
            <a:r>
              <a:rPr lang="en-US" dirty="0">
                <a:hlinkClick r:id="rId5"/>
              </a:rPr>
              <a:t>/</a:t>
            </a:r>
            <a:r>
              <a:rPr lang="en-US" dirty="0" err="1">
                <a:hlinkClick r:id="rId5"/>
              </a:rPr>
              <a:t>watch?v</a:t>
            </a:r>
            <a:r>
              <a:rPr lang="en-US" dirty="0">
                <a:hlinkClick r:id="rId5"/>
              </a:rPr>
              <a:t>=eND2wdXutHw</a:t>
            </a:r>
            <a:endParaRPr lang="en-US" dirty="0"/>
          </a:p>
        </p:txBody>
      </p:sp>
    </p:spTree>
    <p:extLst>
      <p:ext uri="{BB962C8B-B14F-4D97-AF65-F5344CB8AC3E}">
        <p14:creationId xmlns:p14="http://schemas.microsoft.com/office/powerpoint/2010/main" val="130538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85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412364"/>
            <a:ext cx="7543800" cy="1051561"/>
          </a:xfrm>
        </p:spPr>
        <p:txBody>
          <a:bodyPr/>
          <a:lstStyle/>
          <a:p>
            <a:r>
              <a:rPr lang="en-US" dirty="0"/>
              <a:t>Two Main Architectures</a:t>
            </a:r>
          </a:p>
        </p:txBody>
      </p:sp>
      <p:sp>
        <p:nvSpPr>
          <p:cNvPr id="6" name="Content Placeholder 2">
            <a:extLst>
              <a:ext uri="{FF2B5EF4-FFF2-40B4-BE49-F238E27FC236}">
                <a16:creationId xmlns:a16="http://schemas.microsoft.com/office/drawing/2014/main" id="{413D498F-FEA5-D34C-8513-297F76244CA7}"/>
              </a:ext>
            </a:extLst>
          </p:cNvPr>
          <p:cNvSpPr txBox="1">
            <a:spLocks/>
          </p:cNvSpPr>
          <p:nvPr/>
        </p:nvSpPr>
        <p:spPr>
          <a:xfrm>
            <a:off x="800099" y="1905000"/>
            <a:ext cx="7543801"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en-US" sz="2200" dirty="0"/>
              <a:t>Information Retrieval</a:t>
            </a:r>
          </a:p>
          <a:p>
            <a:pPr marL="457200" indent="-457200">
              <a:buFont typeface="+mj-lt"/>
              <a:buAutoNum type="arabicPeriod"/>
            </a:pPr>
            <a:r>
              <a:rPr lang="en-US" sz="2200" dirty="0"/>
              <a:t>Machine Learned Sequence Transduction</a:t>
            </a:r>
            <a:endParaRPr lang="en-US" sz="2200" dirty="0">
              <a:ea typeface="ＭＳ Ｐゴシック" pitchFamily="-84" charset="-128"/>
              <a:cs typeface="ＭＳ Ｐゴシック" pitchFamily="-84" charset="-128"/>
            </a:endParaRPr>
          </a:p>
          <a:p>
            <a:pPr marL="292608" lvl="1" indent="0">
              <a:buNone/>
            </a:pPr>
            <a:endParaRPr lang="en-US" sz="2200" dirty="0"/>
          </a:p>
          <a:p>
            <a:pPr marL="292608" lvl="1" indent="0">
              <a:buNone/>
            </a:pPr>
            <a:r>
              <a:rPr lang="en-US" sz="2200" dirty="0"/>
              <a:t>Focus on generating a single response turn that is appropriate given the user’s immediately previous utterance or two</a:t>
            </a:r>
          </a:p>
          <a:p>
            <a:endParaRPr lang="en-US" sz="2200" dirty="0"/>
          </a:p>
        </p:txBody>
      </p:sp>
    </p:spTree>
    <p:extLst>
      <p:ext uri="{BB962C8B-B14F-4D97-AF65-F5344CB8AC3E}">
        <p14:creationId xmlns:p14="http://schemas.microsoft.com/office/powerpoint/2010/main" val="9348070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Conversational Data </a:t>
            </a:r>
          </a:p>
        </p:txBody>
      </p:sp>
      <p:sp>
        <p:nvSpPr>
          <p:cNvPr id="3" name="Content Placeholder 2"/>
          <p:cNvSpPr>
            <a:spLocks noGrp="1"/>
          </p:cNvSpPr>
          <p:nvPr>
            <p:ph sz="quarter" idx="1"/>
          </p:nvPr>
        </p:nvSpPr>
        <p:spPr>
          <a:xfrm>
            <a:off x="354330" y="2286000"/>
            <a:ext cx="8435340" cy="3714750"/>
          </a:xfrm>
        </p:spPr>
        <p:txBody>
          <a:bodyPr/>
          <a:lstStyle/>
          <a:p>
            <a:r>
              <a:rPr lang="en-US" sz="2400" dirty="0"/>
              <a:t>Need: large collections of human conversations</a:t>
            </a:r>
          </a:p>
          <a:p>
            <a:r>
              <a:rPr lang="en-US" sz="2400" dirty="0"/>
              <a:t>Conversational threads on Twitter or Weibo (</a:t>
            </a:r>
            <a:r>
              <a:rPr lang="en-US" sz="2400" dirty="0" err="1"/>
              <a:t>微博</a:t>
            </a:r>
            <a:r>
              <a:rPr lang="en-US" sz="2400" dirty="0"/>
              <a:t>)</a:t>
            </a:r>
          </a:p>
          <a:p>
            <a:r>
              <a:rPr lang="en-US" sz="2400" dirty="0"/>
              <a:t>Retrieve dialog from movies, indexing subtitles</a:t>
            </a:r>
          </a:p>
          <a:p>
            <a:r>
              <a:rPr lang="en-US" sz="2400" dirty="0"/>
              <a:t>Recorded telephone conversations, collected for speech research</a:t>
            </a:r>
          </a:p>
          <a:p>
            <a:pPr marL="239316" lvl="1" indent="0">
              <a:buNone/>
            </a:pPr>
            <a:endParaRPr lang="en-US" sz="2400" dirty="0"/>
          </a:p>
          <a:p>
            <a:pPr marL="239316" lvl="1" indent="0">
              <a:buNone/>
            </a:pPr>
            <a:endParaRPr lang="en-US" sz="2100" dirty="0"/>
          </a:p>
        </p:txBody>
      </p:sp>
    </p:spTree>
    <p:extLst>
      <p:ext uri="{BB962C8B-B14F-4D97-AF65-F5344CB8AC3E}">
        <p14:creationId xmlns:p14="http://schemas.microsoft.com/office/powerpoint/2010/main" val="40002109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28DFD-42E7-C64C-BEEE-727D67576DB7}"/>
              </a:ext>
            </a:extLst>
          </p:cNvPr>
          <p:cNvSpPr>
            <a:spLocks noGrp="1"/>
          </p:cNvSpPr>
          <p:nvPr>
            <p:ph type="title"/>
          </p:nvPr>
        </p:nvSpPr>
        <p:spPr/>
        <p:txBody>
          <a:bodyPr/>
          <a:lstStyle/>
          <a:p>
            <a:r>
              <a:rPr lang="en-US" dirty="0"/>
              <a:t>Information Retrieval based Chatbots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A72246A-055C-4D44-B90A-B4335C068DC7}"/>
                  </a:ext>
                </a:extLst>
              </p:cNvPr>
              <p:cNvSpPr>
                <a:spLocks noGrp="1"/>
              </p:cNvSpPr>
              <p:nvPr>
                <p:ph idx="1"/>
              </p:nvPr>
            </p:nvSpPr>
            <p:spPr/>
            <p:txBody>
              <a:bodyPr>
                <a:normAutofit/>
              </a:bodyPr>
              <a:lstStyle/>
              <a:p>
                <a:r>
                  <a:rPr lang="en-US" sz="2200" dirty="0"/>
                  <a:t>Treat the human user’s input as a query vector </a:t>
                </a:r>
                <a:r>
                  <a:rPr lang="en-US" sz="2200" b="1" dirty="0"/>
                  <a:t>q</a:t>
                </a:r>
              </a:p>
              <a:p>
                <a:r>
                  <a:rPr lang="en-US" sz="2200" dirty="0"/>
                  <a:t>Search over a large corpus </a:t>
                </a:r>
                <a:r>
                  <a:rPr lang="en-US" sz="2200" b="1" dirty="0"/>
                  <a:t>C</a:t>
                </a:r>
                <a:r>
                  <a:rPr lang="en-US" sz="2200" dirty="0"/>
                  <a:t> of conversation to find the closest matching turn </a:t>
                </a:r>
                <a:r>
                  <a:rPr lang="en-US" sz="2200" b="1" dirty="0"/>
                  <a:t>t’</a:t>
                </a:r>
                <a:r>
                  <a:rPr lang="en-US" sz="2200" dirty="0"/>
                  <a:t> in those previous conversations.</a:t>
                </a:r>
              </a:p>
              <a:p>
                <a:r>
                  <a:rPr lang="en-US" sz="2200" dirty="0"/>
                  <a:t>Return the response </a:t>
                </a:r>
                <a:r>
                  <a:rPr lang="en-US" sz="2200" b="1" dirty="0"/>
                  <a:t>r</a:t>
                </a:r>
                <a:r>
                  <a:rPr lang="en-US" sz="2200" dirty="0"/>
                  <a:t> to that conversational turn.</a:t>
                </a:r>
              </a:p>
              <a:p>
                <a:pPr/>
                <a14:m>
                  <m:oMath xmlns:m="http://schemas.openxmlformats.org/officeDocument/2006/math">
                    <m:r>
                      <m:rPr>
                        <m:nor/>
                      </m:rPr>
                      <a:rPr lang="en-US" sz="2200" dirty="0"/>
                      <m:t>t</m:t>
                    </m:r>
                    <m:r>
                      <m:rPr>
                        <m:nor/>
                      </m:rPr>
                      <a:rPr lang="en-US" sz="2200" dirty="0"/>
                      <m:t>’ = </m:t>
                    </m:r>
                    <m:func>
                      <m:funcPr>
                        <m:ctrlPr>
                          <a:rPr lang="en-US" sz="2200" i="1" dirty="0" smtClean="0">
                            <a:latin typeface="Cambria Math" panose="02040503050406030204" pitchFamily="18" charset="0"/>
                          </a:rPr>
                        </m:ctrlPr>
                      </m:funcPr>
                      <m:fName>
                        <m:limLow>
                          <m:limLowPr>
                            <m:ctrlPr>
                              <a:rPr lang="en-US" sz="2200" i="1" dirty="0" smtClean="0">
                                <a:latin typeface="Cambria Math" panose="02040503050406030204" pitchFamily="18" charset="0"/>
                              </a:rPr>
                            </m:ctrlPr>
                          </m:limLowPr>
                          <m:e>
                            <m:r>
                              <m:rPr>
                                <m:sty m:val="p"/>
                              </m:rPr>
                              <a:rPr lang="en-US" sz="2200" b="0" i="0" dirty="0" smtClean="0">
                                <a:latin typeface="Cambria Math" panose="02040503050406030204" pitchFamily="18" charset="0"/>
                              </a:rPr>
                              <m:t>arg</m:t>
                            </m:r>
                            <m:r>
                              <a:rPr lang="en-US" sz="2200" b="0" i="0" dirty="0" smtClean="0">
                                <a:latin typeface="Cambria Math" panose="02040503050406030204" pitchFamily="18" charset="0"/>
                              </a:rPr>
                              <m:t> </m:t>
                            </m:r>
                            <m:r>
                              <m:rPr>
                                <m:sty m:val="p"/>
                              </m:rPr>
                              <a:rPr lang="en-US" sz="2200" i="0" dirty="0" smtClean="0">
                                <a:latin typeface="Cambria Math" panose="02040503050406030204" pitchFamily="18" charset="0"/>
                              </a:rPr>
                              <m:t>max</m:t>
                            </m:r>
                          </m:e>
                          <m:lim>
                            <m:r>
                              <a:rPr lang="en-US" sz="2200" b="0" i="1" dirty="0" smtClean="0">
                                <a:latin typeface="Cambria Math" panose="02040503050406030204" pitchFamily="18" charset="0"/>
                              </a:rPr>
                              <m:t>𝑡</m:t>
                            </m:r>
                            <m:r>
                              <a:rPr lang="en-US" sz="2200" b="0" i="1" dirty="0" smtClean="0">
                                <a:latin typeface="Cambria Math" panose="02040503050406030204" pitchFamily="18" charset="0"/>
                                <a:ea typeface="Cambria Math" panose="02040503050406030204" pitchFamily="18" charset="0"/>
                              </a:rPr>
                              <m:t>∈</m:t>
                            </m:r>
                            <m:r>
                              <a:rPr lang="en-US" sz="2200" b="0" i="1" dirty="0" smtClean="0">
                                <a:latin typeface="Cambria Math" panose="02040503050406030204" pitchFamily="18" charset="0"/>
                                <a:ea typeface="Cambria Math" panose="02040503050406030204" pitchFamily="18" charset="0"/>
                              </a:rPr>
                              <m:t>𝐶</m:t>
                            </m:r>
                          </m:lim>
                        </m:limLow>
                      </m:fName>
                      <m:e>
                        <m:r>
                          <m:rPr>
                            <m:nor/>
                          </m:rPr>
                          <a:rPr lang="en-US" sz="2200" dirty="0"/>
                          <m:t>cosine</m:t>
                        </m:r>
                        <m:r>
                          <m:rPr>
                            <m:nor/>
                          </m:rPr>
                          <a:rPr lang="en-US" sz="2200" dirty="0"/>
                          <m:t>_</m:t>
                        </m:r>
                        <m:r>
                          <m:rPr>
                            <m:nor/>
                          </m:rPr>
                          <a:rPr lang="en-US" sz="2200" dirty="0"/>
                          <m:t>similarity</m:t>
                        </m:r>
                        <m:r>
                          <m:rPr>
                            <m:nor/>
                          </m:rPr>
                          <a:rPr lang="en-US" sz="2200" dirty="0"/>
                          <m:t>(</m:t>
                        </m:r>
                        <m:r>
                          <m:rPr>
                            <m:nor/>
                          </m:rPr>
                          <a:rPr lang="en-US" sz="2200" dirty="0"/>
                          <m:t>q</m:t>
                        </m:r>
                        <m:r>
                          <m:rPr>
                            <m:nor/>
                          </m:rPr>
                          <a:rPr lang="en-US" sz="2200" dirty="0"/>
                          <m:t>, </m:t>
                        </m:r>
                        <m:r>
                          <m:rPr>
                            <m:nor/>
                          </m:rPr>
                          <a:rPr lang="en-US" sz="2200" dirty="0"/>
                          <m:t>t</m:t>
                        </m:r>
                        <m:r>
                          <m:rPr>
                            <m:nor/>
                          </m:rPr>
                          <a:rPr lang="en-US" sz="2200" dirty="0"/>
                          <m:t>)</m:t>
                        </m:r>
                      </m:e>
                    </m:func>
                  </m:oMath>
                </a14:m>
                <a:r>
                  <a:rPr lang="en-US" sz="2200" dirty="0"/>
                  <a:t>. </a:t>
                </a:r>
              </a:p>
              <a:p>
                <a:pPr/>
                <a:r>
                  <a:rPr lang="en-US" sz="2200" dirty="0"/>
                  <a:t>r = response(t’)</a:t>
                </a:r>
              </a:p>
              <a:p>
                <a:pPr algn="ctr"/>
                <a:endParaRPr lang="en-US" sz="2200" dirty="0"/>
              </a:p>
              <a:p>
                <a:pPr algn="ctr"/>
                <a:r>
                  <a:rPr lang="en-US" sz="2400" dirty="0">
                    <a:solidFill>
                      <a:srgbClr val="0070C0"/>
                    </a:solidFill>
                  </a:rPr>
                  <a:t>q = Have you watched Doctor Who?</a:t>
                </a:r>
              </a:p>
              <a:p>
                <a:pPr algn="ctr"/>
                <a:r>
                  <a:rPr lang="en-US" sz="2400" dirty="0">
                    <a:solidFill>
                      <a:srgbClr val="0070C0"/>
                    </a:solidFill>
                  </a:rPr>
                  <a:t>t’ = Do you like Doctor Who?</a:t>
                </a:r>
              </a:p>
              <a:p>
                <a:pPr algn="ctr"/>
                <a:r>
                  <a:rPr lang="en-US" sz="2400" dirty="0">
                    <a:solidFill>
                      <a:srgbClr val="0070C0"/>
                    </a:solidFill>
                  </a:rPr>
                  <a:t>r = Yes, I love </a:t>
                </a:r>
                <a:r>
                  <a:rPr lang="en-US" sz="2400" dirty="0" err="1">
                    <a:solidFill>
                      <a:srgbClr val="0070C0"/>
                    </a:solidFill>
                  </a:rPr>
                  <a:t>SciFi</a:t>
                </a:r>
                <a:r>
                  <a:rPr lang="en-US" sz="2400" dirty="0">
                    <a:solidFill>
                      <a:srgbClr val="0070C0"/>
                    </a:solidFill>
                  </a:rPr>
                  <a:t> shows!</a:t>
                </a:r>
              </a:p>
              <a:p>
                <a:pPr algn="ctr"/>
                <a:endParaRPr lang="en-US" sz="2200" dirty="0"/>
              </a:p>
            </p:txBody>
          </p:sp>
        </mc:Choice>
        <mc:Fallback>
          <p:sp>
            <p:nvSpPr>
              <p:cNvPr id="3" name="Content Placeholder 2">
                <a:extLst>
                  <a:ext uri="{FF2B5EF4-FFF2-40B4-BE49-F238E27FC236}">
                    <a16:creationId xmlns:a16="http://schemas.microsoft.com/office/drawing/2014/main" id="{0A72246A-055C-4D44-B90A-B4335C068DC7}"/>
                  </a:ext>
                </a:extLst>
              </p:cNvPr>
              <p:cNvSpPr>
                <a:spLocks noGrp="1" noRot="1" noChangeAspect="1" noMove="1" noResize="1" noEditPoints="1" noAdjustHandles="1" noChangeArrowheads="1" noChangeShapeType="1" noTextEdit="1"/>
              </p:cNvSpPr>
              <p:nvPr>
                <p:ph idx="1"/>
              </p:nvPr>
            </p:nvSpPr>
            <p:spPr>
              <a:blipFill>
                <a:blip r:embed="rId3"/>
                <a:stretch>
                  <a:fillRect l="-1008" t="-1572" b="-17925"/>
                </a:stretch>
              </a:blipFill>
            </p:spPr>
            <p:txBody>
              <a:bodyPr/>
              <a:lstStyle/>
              <a:p>
                <a:r>
                  <a:rPr lang="en-US">
                    <a:noFill/>
                  </a:rPr>
                  <a:t> </a:t>
                </a:r>
              </a:p>
            </p:txBody>
          </p:sp>
        </mc:Fallback>
      </mc:AlternateContent>
    </p:spTree>
    <p:extLst>
      <p:ext uri="{BB962C8B-B14F-4D97-AF65-F5344CB8AC3E}">
        <p14:creationId xmlns:p14="http://schemas.microsoft.com/office/powerpoint/2010/main" val="4588487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EA72E-6C92-2340-898E-33639896B2D4}"/>
              </a:ext>
            </a:extLst>
          </p:cNvPr>
          <p:cNvSpPr>
            <a:spLocks noGrp="1"/>
          </p:cNvSpPr>
          <p:nvPr>
            <p:ph type="title"/>
          </p:nvPr>
        </p:nvSpPr>
        <p:spPr/>
        <p:txBody>
          <a:bodyPr/>
          <a:lstStyle/>
          <a:p>
            <a:pPr algn="ctr"/>
            <a:r>
              <a:rPr lang="en-US" dirty="0"/>
              <a:t>IR with Neural Network-Based Similarity Model</a:t>
            </a:r>
          </a:p>
        </p:txBody>
      </p:sp>
      <p:pic>
        <p:nvPicPr>
          <p:cNvPr id="3" name="Picture 2">
            <a:extLst>
              <a:ext uri="{FF2B5EF4-FFF2-40B4-BE49-F238E27FC236}">
                <a16:creationId xmlns:a16="http://schemas.microsoft.com/office/drawing/2014/main" id="{4746EA6B-69C0-FB46-83AB-6968804F9CE4}"/>
              </a:ext>
            </a:extLst>
          </p:cNvPr>
          <p:cNvPicPr>
            <a:picLocks noChangeAspect="1"/>
          </p:cNvPicPr>
          <p:nvPr/>
        </p:nvPicPr>
        <p:blipFill>
          <a:blip r:embed="rId2"/>
          <a:stretch>
            <a:fillRect/>
          </a:stretch>
        </p:blipFill>
        <p:spPr>
          <a:xfrm>
            <a:off x="78864" y="2125266"/>
            <a:ext cx="8986272" cy="3280846"/>
          </a:xfrm>
          <a:prstGeom prst="rect">
            <a:avLst/>
          </a:prstGeom>
        </p:spPr>
      </p:pic>
    </p:spTree>
    <p:extLst>
      <p:ext uri="{BB962C8B-B14F-4D97-AF65-F5344CB8AC3E}">
        <p14:creationId xmlns:p14="http://schemas.microsoft.com/office/powerpoint/2010/main" val="24005372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228600"/>
            <a:ext cx="7543800" cy="1127761"/>
          </a:xfrm>
        </p:spPr>
        <p:txBody>
          <a:bodyPr/>
          <a:lstStyle/>
          <a:p>
            <a:r>
              <a:rPr lang="en-US" dirty="0"/>
              <a:t>IR-based Models</a:t>
            </a:r>
          </a:p>
        </p:txBody>
      </p:sp>
      <p:sp>
        <p:nvSpPr>
          <p:cNvPr id="9" name="Content Placeholder 2">
            <a:extLst>
              <a:ext uri="{FF2B5EF4-FFF2-40B4-BE49-F238E27FC236}">
                <a16:creationId xmlns:a16="http://schemas.microsoft.com/office/drawing/2014/main" id="{4CEEFB68-F6CE-314A-A93A-C11AA68EB82C}"/>
              </a:ext>
            </a:extLst>
          </p:cNvPr>
          <p:cNvSpPr>
            <a:spLocks noGrp="1"/>
          </p:cNvSpPr>
          <p:nvPr>
            <p:ph idx="1"/>
          </p:nvPr>
        </p:nvSpPr>
        <p:spPr>
          <a:xfrm>
            <a:off x="800101" y="1600200"/>
            <a:ext cx="7543800" cy="5029200"/>
          </a:xfrm>
        </p:spPr>
        <p:txBody>
          <a:bodyPr>
            <a:normAutofit/>
          </a:bodyPr>
          <a:lstStyle/>
          <a:p>
            <a:pPr marL="460375" indent="-230188">
              <a:buFont typeface="Wingdings" pitchFamily="2" charset="2"/>
              <a:buChar char="§"/>
            </a:pPr>
            <a:r>
              <a:rPr lang="en-US" sz="2200" dirty="0"/>
              <a:t> Can use more features than just words in query q</a:t>
            </a:r>
            <a:br>
              <a:rPr lang="en-US" sz="2200" dirty="0"/>
            </a:br>
            <a:endParaRPr lang="en-US" sz="2200" dirty="0"/>
          </a:p>
          <a:p>
            <a:pPr marL="927608" lvl="1" indent="-404813">
              <a:buFont typeface="Wingdings" pitchFamily="2" charset="2"/>
              <a:buChar char="§"/>
            </a:pPr>
            <a:r>
              <a:rPr lang="en-US" sz="2200" dirty="0"/>
              <a:t>User features - Information about the user or sentiment</a:t>
            </a:r>
          </a:p>
          <a:p>
            <a:pPr marL="927608" lvl="1" indent="-404813">
              <a:buFont typeface="Wingdings" pitchFamily="2" charset="2"/>
              <a:buChar char="§"/>
            </a:pPr>
            <a:r>
              <a:rPr lang="en-US" sz="2200" dirty="0"/>
              <a:t>Prior turns – Use conversation so far</a:t>
            </a:r>
          </a:p>
          <a:p>
            <a:pPr marL="927608" lvl="1" indent="-404813">
              <a:buFont typeface="Wingdings" pitchFamily="2" charset="2"/>
              <a:buChar char="§"/>
            </a:pPr>
            <a:r>
              <a:rPr lang="en-US" sz="2200" dirty="0"/>
              <a:t>Narrative (non-dialogue) text</a:t>
            </a:r>
          </a:p>
          <a:p>
            <a:pPr marL="1110488" lvl="2" indent="-404813">
              <a:buFont typeface="Arial" panose="020B0604020202020204" pitchFamily="34" charset="0"/>
              <a:buChar char="•"/>
            </a:pPr>
            <a:r>
              <a:rPr lang="en-US" sz="2200" dirty="0"/>
              <a:t>COBOT chatbot (Isbell et al., 2000) : </a:t>
            </a:r>
          </a:p>
          <a:p>
            <a:pPr marL="1293368" lvl="3" indent="-404813">
              <a:buFont typeface="Arial" panose="020B0604020202020204" pitchFamily="34" charset="0"/>
              <a:buChar char="•"/>
            </a:pPr>
            <a:r>
              <a:rPr lang="en-US" sz="2200" dirty="0"/>
              <a:t>Generate responses by selecting sentences from the Unabomber Manifesto by Theodore Kaczynski, articles on alien abduction, the scripts of “The Big Lebowski” and “Planet of the Apes”</a:t>
            </a:r>
          </a:p>
          <a:p>
            <a:pPr marL="1293368" lvl="3" indent="-404813">
              <a:buFont typeface="Arial" panose="020B0604020202020204" pitchFamily="34" charset="0"/>
              <a:buChar char="•"/>
            </a:pPr>
            <a:r>
              <a:rPr lang="en-US" sz="2200" dirty="0"/>
              <a:t>Wikipedia Text</a:t>
            </a:r>
          </a:p>
          <a:p>
            <a:pPr marL="1110488" lvl="2" indent="-404813">
              <a:buFont typeface="Wingdings" pitchFamily="2" charset="2"/>
              <a:buChar char="§"/>
            </a:pPr>
            <a:endParaRPr lang="en-US" sz="2200" dirty="0"/>
          </a:p>
          <a:p>
            <a:pPr marL="927608" lvl="1" indent="-404813">
              <a:buFont typeface="Wingdings" pitchFamily="2" charset="2"/>
              <a:buChar char="§"/>
            </a:pPr>
            <a:endParaRPr lang="en-US" sz="2200" dirty="0"/>
          </a:p>
          <a:p>
            <a:pPr marL="635000" indent="-404813">
              <a:buFont typeface="Wingdings" pitchFamily="2" charset="2"/>
              <a:buChar char="§"/>
            </a:pPr>
            <a:endParaRPr lang="en-US" sz="2200" dirty="0"/>
          </a:p>
          <a:p>
            <a:pPr marL="1110488" lvl="2" indent="-404813">
              <a:buFont typeface="Wingdings" pitchFamily="2" charset="2"/>
              <a:buChar char="§"/>
            </a:pPr>
            <a:endParaRPr lang="en-US" sz="2200" dirty="0">
              <a:ea typeface="ＭＳ Ｐゴシック" pitchFamily="-84" charset="-128"/>
              <a:cs typeface="ＭＳ Ｐゴシック" pitchFamily="-84" charset="-128"/>
            </a:endParaRPr>
          </a:p>
          <a:p>
            <a:pPr marL="1110488" lvl="2" indent="-404813">
              <a:buFont typeface="Wingdings" pitchFamily="2" charset="2"/>
              <a:buChar char="§"/>
            </a:pPr>
            <a:endParaRPr lang="en-US" sz="2200" dirty="0"/>
          </a:p>
          <a:p>
            <a:pPr marL="927608" lvl="1" indent="-404813">
              <a:buFont typeface="Wingdings" pitchFamily="2" charset="2"/>
              <a:buChar char="§"/>
            </a:pPr>
            <a:endParaRPr lang="en-US" sz="2200" dirty="0"/>
          </a:p>
        </p:txBody>
      </p:sp>
    </p:spTree>
    <p:extLst>
      <p:ext uri="{BB962C8B-B14F-4D97-AF65-F5344CB8AC3E}">
        <p14:creationId xmlns:p14="http://schemas.microsoft.com/office/powerpoint/2010/main" val="18974607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40E2C-6F6F-2940-B75A-EFDA758C20F3}"/>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78184A7B-A791-954A-A1BB-DA0ACB9FC6BC}"/>
              </a:ext>
            </a:extLst>
          </p:cNvPr>
          <p:cNvPicPr>
            <a:picLocks noChangeAspect="1"/>
          </p:cNvPicPr>
          <p:nvPr/>
        </p:nvPicPr>
        <p:blipFill>
          <a:blip r:embed="rId3"/>
          <a:stretch>
            <a:fillRect/>
          </a:stretch>
        </p:blipFill>
        <p:spPr>
          <a:xfrm>
            <a:off x="0" y="765313"/>
            <a:ext cx="9144000" cy="6092687"/>
          </a:xfrm>
          <a:prstGeom prst="rect">
            <a:avLst/>
          </a:prstGeom>
        </p:spPr>
      </p:pic>
      <p:pic>
        <p:nvPicPr>
          <p:cNvPr id="7" name="Picture 6" descr="A close up of a logo&#10;&#10;Description automatically generated">
            <a:extLst>
              <a:ext uri="{FF2B5EF4-FFF2-40B4-BE49-F238E27FC236}">
                <a16:creationId xmlns:a16="http://schemas.microsoft.com/office/drawing/2014/main" id="{5819AD9B-02FB-C24C-9A44-C8AB807938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1164620"/>
          </a:xfrm>
          <a:prstGeom prst="rect">
            <a:avLst/>
          </a:prstGeom>
        </p:spPr>
      </p:pic>
      <p:sp>
        <p:nvSpPr>
          <p:cNvPr id="8" name="Rectangle 7">
            <a:extLst>
              <a:ext uri="{FF2B5EF4-FFF2-40B4-BE49-F238E27FC236}">
                <a16:creationId xmlns:a16="http://schemas.microsoft.com/office/drawing/2014/main" id="{9F521B17-C87C-7C49-8FEB-C4D92BB08502}"/>
              </a:ext>
            </a:extLst>
          </p:cNvPr>
          <p:cNvSpPr/>
          <p:nvPr/>
        </p:nvSpPr>
        <p:spPr>
          <a:xfrm>
            <a:off x="647700" y="6488668"/>
            <a:ext cx="7848600" cy="369332"/>
          </a:xfrm>
          <a:prstGeom prst="rect">
            <a:avLst/>
          </a:prstGeom>
        </p:spPr>
        <p:txBody>
          <a:bodyPr wrap="square">
            <a:spAutoFit/>
          </a:bodyPr>
          <a:lstStyle/>
          <a:p>
            <a:r>
              <a:rPr lang="en-US" u="sng" dirty="0">
                <a:hlinkClick r:id="rId5"/>
              </a:rPr>
              <a:t>https://</a:t>
            </a:r>
            <a:r>
              <a:rPr lang="en-US" u="sng" dirty="0" err="1">
                <a:hlinkClick r:id="rId5"/>
              </a:rPr>
              <a:t>www.theverge.com</a:t>
            </a:r>
            <a:r>
              <a:rPr lang="en-US" u="sng" dirty="0">
                <a:hlinkClick r:id="rId5"/>
              </a:rPr>
              <a:t>/2016/3/24/11297050/</a:t>
            </a:r>
            <a:r>
              <a:rPr lang="en-US" u="sng" dirty="0" err="1">
                <a:hlinkClick r:id="rId5"/>
              </a:rPr>
              <a:t>tay</a:t>
            </a:r>
            <a:r>
              <a:rPr lang="en-US" u="sng" dirty="0">
                <a:hlinkClick r:id="rId5"/>
              </a:rPr>
              <a:t>-</a:t>
            </a:r>
            <a:r>
              <a:rPr lang="en-US" u="sng" dirty="0" err="1">
                <a:hlinkClick r:id="rId5"/>
              </a:rPr>
              <a:t>microsoft</a:t>
            </a:r>
            <a:r>
              <a:rPr lang="en-US" u="sng" dirty="0">
                <a:hlinkClick r:id="rId5"/>
              </a:rPr>
              <a:t>-chatbot-racist</a:t>
            </a:r>
            <a:endParaRPr lang="en-US" u="sng" dirty="0"/>
          </a:p>
        </p:txBody>
      </p:sp>
    </p:spTree>
    <p:extLst>
      <p:ext uri="{BB962C8B-B14F-4D97-AF65-F5344CB8AC3E}">
        <p14:creationId xmlns:p14="http://schemas.microsoft.com/office/powerpoint/2010/main" val="37884290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40E2C-6F6F-2940-B75A-EFDA758C20F3}"/>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78184A7B-A791-954A-A1BB-DA0ACB9FC6BC}"/>
              </a:ext>
            </a:extLst>
          </p:cNvPr>
          <p:cNvPicPr>
            <a:picLocks noChangeAspect="1"/>
          </p:cNvPicPr>
          <p:nvPr/>
        </p:nvPicPr>
        <p:blipFill>
          <a:blip r:embed="rId3"/>
          <a:stretch>
            <a:fillRect/>
          </a:stretch>
        </p:blipFill>
        <p:spPr>
          <a:xfrm>
            <a:off x="0" y="765313"/>
            <a:ext cx="9144000" cy="6092687"/>
          </a:xfrm>
          <a:prstGeom prst="rect">
            <a:avLst/>
          </a:prstGeom>
        </p:spPr>
      </p:pic>
      <p:pic>
        <p:nvPicPr>
          <p:cNvPr id="7" name="Picture 6" descr="A close up of a logo&#10;&#10;Description automatically generated">
            <a:extLst>
              <a:ext uri="{FF2B5EF4-FFF2-40B4-BE49-F238E27FC236}">
                <a16:creationId xmlns:a16="http://schemas.microsoft.com/office/drawing/2014/main" id="{5819AD9B-02FB-C24C-9A44-C8AB807938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1164620"/>
          </a:xfrm>
          <a:prstGeom prst="rect">
            <a:avLst/>
          </a:prstGeom>
        </p:spPr>
      </p:pic>
      <p:sp>
        <p:nvSpPr>
          <p:cNvPr id="8" name="Rectangle 7">
            <a:extLst>
              <a:ext uri="{FF2B5EF4-FFF2-40B4-BE49-F238E27FC236}">
                <a16:creationId xmlns:a16="http://schemas.microsoft.com/office/drawing/2014/main" id="{9F521B17-C87C-7C49-8FEB-C4D92BB08502}"/>
              </a:ext>
            </a:extLst>
          </p:cNvPr>
          <p:cNvSpPr/>
          <p:nvPr/>
        </p:nvSpPr>
        <p:spPr>
          <a:xfrm>
            <a:off x="647700" y="6488668"/>
            <a:ext cx="7848600" cy="369332"/>
          </a:xfrm>
          <a:prstGeom prst="rect">
            <a:avLst/>
          </a:prstGeom>
        </p:spPr>
        <p:txBody>
          <a:bodyPr wrap="square">
            <a:spAutoFit/>
          </a:bodyPr>
          <a:lstStyle/>
          <a:p>
            <a:r>
              <a:rPr lang="en-US" u="sng" dirty="0">
                <a:hlinkClick r:id="rId5"/>
              </a:rPr>
              <a:t>https://</a:t>
            </a:r>
            <a:r>
              <a:rPr lang="en-US" u="sng" dirty="0" err="1">
                <a:hlinkClick r:id="rId5"/>
              </a:rPr>
              <a:t>www.theverge.com</a:t>
            </a:r>
            <a:r>
              <a:rPr lang="en-US" u="sng" dirty="0">
                <a:hlinkClick r:id="rId5"/>
              </a:rPr>
              <a:t>/2016/3/24/11297050/</a:t>
            </a:r>
            <a:r>
              <a:rPr lang="en-US" u="sng" dirty="0" err="1">
                <a:hlinkClick r:id="rId5"/>
              </a:rPr>
              <a:t>tay</a:t>
            </a:r>
            <a:r>
              <a:rPr lang="en-US" u="sng" dirty="0">
                <a:hlinkClick r:id="rId5"/>
              </a:rPr>
              <a:t>-</a:t>
            </a:r>
            <a:r>
              <a:rPr lang="en-US" u="sng" dirty="0" err="1">
                <a:hlinkClick r:id="rId5"/>
              </a:rPr>
              <a:t>microsoft</a:t>
            </a:r>
            <a:r>
              <a:rPr lang="en-US" u="sng" dirty="0">
                <a:hlinkClick r:id="rId5"/>
              </a:rPr>
              <a:t>-chatbot-racist</a:t>
            </a:r>
            <a:endParaRPr lang="en-US" u="sng" dirty="0"/>
          </a:p>
        </p:txBody>
      </p:sp>
      <p:sp>
        <p:nvSpPr>
          <p:cNvPr id="3" name="Rectangle 2">
            <a:extLst>
              <a:ext uri="{FF2B5EF4-FFF2-40B4-BE49-F238E27FC236}">
                <a16:creationId xmlns:a16="http://schemas.microsoft.com/office/drawing/2014/main" id="{2E058A4C-D8F9-3346-B2D4-D465B715ED8B}"/>
              </a:ext>
            </a:extLst>
          </p:cNvPr>
          <p:cNvSpPr/>
          <p:nvPr/>
        </p:nvSpPr>
        <p:spPr>
          <a:xfrm>
            <a:off x="822961" y="1400750"/>
            <a:ext cx="7543799" cy="5170646"/>
          </a:xfrm>
          <a:prstGeom prst="rect">
            <a:avLst/>
          </a:prstGeom>
          <a:solidFill>
            <a:schemeClr val="bg1">
              <a:alpha val="79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a:spAutoFit/>
          </a:bodyPr>
          <a:lstStyle/>
          <a:p>
            <a:r>
              <a:rPr lang="en-US" sz="2200" dirty="0">
                <a:solidFill>
                  <a:srgbClr val="424242"/>
                </a:solidFill>
                <a:latin typeface="Helvetica" pitchFamily="2" charset="0"/>
              </a:rPr>
              <a:t>It took less than 24 hours for Twitter to corrupt an innocent AI chatbot. Yesterday, Microsoft </a:t>
            </a:r>
            <a:r>
              <a:rPr lang="en-US" sz="2200" dirty="0">
                <a:solidFill>
                  <a:srgbClr val="E2127A"/>
                </a:solidFill>
                <a:latin typeface="inherit"/>
                <a:hlinkClick r:id="rId6"/>
              </a:rPr>
              <a:t>unveiled Tay</a:t>
            </a:r>
            <a:r>
              <a:rPr lang="en-US" sz="2200" dirty="0">
                <a:solidFill>
                  <a:srgbClr val="424242"/>
                </a:solidFill>
                <a:latin typeface="Helvetica" pitchFamily="2" charset="0"/>
              </a:rPr>
              <a:t> — a Twitter bot that the company described as an experiment in "conversational understanding." The more you chat with Tay, said Microsoft, the smarter it gets, learning to engage people through "casual and playful conversation.”</a:t>
            </a:r>
          </a:p>
          <a:p>
            <a:endParaRPr lang="en-US" sz="2200" dirty="0">
              <a:solidFill>
                <a:srgbClr val="424242"/>
              </a:solidFill>
              <a:latin typeface="Helvetica" pitchFamily="2" charset="0"/>
            </a:endParaRPr>
          </a:p>
          <a:p>
            <a:r>
              <a:rPr lang="en-US" sz="2200" dirty="0">
                <a:solidFill>
                  <a:srgbClr val="424242"/>
                </a:solidFill>
                <a:latin typeface="Helvetica" pitchFamily="2" charset="0"/>
              </a:rPr>
              <a:t>Unfortunately, the conversations didn't stay playful for long. Pretty soon after Tay launched, people starting tweeting the bot with all sorts of misogynistic, racist, and Donald </a:t>
            </a:r>
            <a:r>
              <a:rPr lang="en-US" sz="2200" dirty="0" err="1">
                <a:solidFill>
                  <a:srgbClr val="424242"/>
                </a:solidFill>
                <a:latin typeface="Helvetica" pitchFamily="2" charset="0"/>
              </a:rPr>
              <a:t>Trumpist</a:t>
            </a:r>
            <a:r>
              <a:rPr lang="en-US" sz="2200" dirty="0">
                <a:solidFill>
                  <a:srgbClr val="424242"/>
                </a:solidFill>
                <a:latin typeface="Helvetica" pitchFamily="2" charset="0"/>
              </a:rPr>
              <a:t> remarks. And Tay — being essentially a robot parrot with an internet connection — started repeating these sentiments back to users, proving correct that old programming adage: flaming garbage pile in, flaming garbage pile out.</a:t>
            </a:r>
            <a:endParaRPr lang="en-US" sz="2200" b="0" i="0" u="none" strike="noStrike" dirty="0">
              <a:solidFill>
                <a:srgbClr val="424242"/>
              </a:solidFill>
              <a:effectLst/>
              <a:latin typeface="Helvetica" pitchFamily="2" charset="0"/>
            </a:endParaRPr>
          </a:p>
        </p:txBody>
      </p:sp>
    </p:spTree>
    <p:extLst>
      <p:ext uri="{BB962C8B-B14F-4D97-AF65-F5344CB8AC3E}">
        <p14:creationId xmlns:p14="http://schemas.microsoft.com/office/powerpoint/2010/main" val="1261272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8">
            <a:extLst>
              <a:ext uri="{FF2B5EF4-FFF2-40B4-BE49-F238E27FC236}">
                <a16:creationId xmlns:a16="http://schemas.microsoft.com/office/drawing/2014/main" id="{A9C7B66C-EEC9-F746-B4A9-1DB727F11155}"/>
              </a:ext>
            </a:extLst>
          </p:cNvPr>
          <p:cNvPicPr>
            <a:picLocks noChangeAspect="1"/>
          </p:cNvPicPr>
          <p:nvPr/>
        </p:nvPicPr>
        <p:blipFill>
          <a:blip r:embed="rId3"/>
          <a:stretch>
            <a:fillRect/>
          </a:stretch>
        </p:blipFill>
        <p:spPr>
          <a:xfrm>
            <a:off x="6295022" y="548640"/>
            <a:ext cx="3716755" cy="6100938"/>
          </a:xfrm>
          <a:prstGeom prst="rect">
            <a:avLst/>
          </a:prstGeom>
        </p:spPr>
      </p:pic>
      <p:sp>
        <p:nvSpPr>
          <p:cNvPr id="2" name="Title 1"/>
          <p:cNvSpPr>
            <a:spLocks noGrp="1"/>
          </p:cNvSpPr>
          <p:nvPr>
            <p:ph type="title"/>
          </p:nvPr>
        </p:nvSpPr>
        <p:spPr>
          <a:xfrm>
            <a:off x="800100" y="381000"/>
            <a:ext cx="7543800" cy="1450757"/>
          </a:xfrm>
        </p:spPr>
        <p:txBody>
          <a:bodyPr/>
          <a:lstStyle/>
          <a:p>
            <a:r>
              <a:rPr lang="en-US"/>
              <a:t>Conversational Agents</a:t>
            </a:r>
            <a:br>
              <a:rPr lang="en-US"/>
            </a:br>
            <a:r>
              <a:rPr lang="en-US"/>
              <a:t>aka Dialogue Systems</a:t>
            </a:r>
            <a:endParaRPr lang="en-US" dirty="0"/>
          </a:p>
        </p:txBody>
      </p:sp>
      <p:sp>
        <p:nvSpPr>
          <p:cNvPr id="3" name="Content Placeholder 2"/>
          <p:cNvSpPr>
            <a:spLocks noGrp="1"/>
          </p:cNvSpPr>
          <p:nvPr>
            <p:ph idx="1"/>
          </p:nvPr>
        </p:nvSpPr>
        <p:spPr>
          <a:xfrm>
            <a:off x="990600" y="2286000"/>
            <a:ext cx="7543801" cy="4023360"/>
          </a:xfrm>
        </p:spPr>
        <p:txBody>
          <a:bodyPr>
            <a:normAutofit/>
          </a:bodyPr>
          <a:lstStyle/>
          <a:p>
            <a:pPr marL="0" indent="0">
              <a:buNone/>
            </a:pPr>
            <a:r>
              <a:rPr lang="en-US" sz="2200" dirty="0"/>
              <a:t>Digital Assistants </a:t>
            </a:r>
          </a:p>
          <a:p>
            <a:pPr marL="0" indent="0">
              <a:buNone/>
            </a:pPr>
            <a:r>
              <a:rPr lang="en-US" sz="2200" dirty="0"/>
              <a:t>Answering questions on websites </a:t>
            </a:r>
          </a:p>
          <a:p>
            <a:pPr marL="0" indent="0">
              <a:buNone/>
            </a:pPr>
            <a:r>
              <a:rPr lang="en-US" sz="2200" dirty="0"/>
              <a:t>Communicating with robots</a:t>
            </a:r>
          </a:p>
          <a:p>
            <a:pPr marL="0" indent="0">
              <a:buNone/>
            </a:pPr>
            <a:r>
              <a:rPr lang="en-US" sz="2200" dirty="0"/>
              <a:t>Chatting for fun</a:t>
            </a:r>
          </a:p>
          <a:p>
            <a:pPr marL="0" indent="0">
              <a:buNone/>
            </a:pPr>
            <a:r>
              <a:rPr lang="en-US" sz="2200" dirty="0"/>
              <a:t>Clinical uses</a:t>
            </a:r>
          </a:p>
          <a:p>
            <a:pPr marL="0" indent="0">
              <a:buNone/>
            </a:pPr>
            <a:endParaRPr lang="en-US" sz="2200" dirty="0"/>
          </a:p>
          <a:p>
            <a:endParaRPr lang="en-US" sz="2200" dirty="0"/>
          </a:p>
        </p:txBody>
      </p:sp>
      <p:pic>
        <p:nvPicPr>
          <p:cNvPr id="4" name="Picture 3">
            <a:extLst>
              <a:ext uri="{FF2B5EF4-FFF2-40B4-BE49-F238E27FC236}">
                <a16:creationId xmlns:a16="http://schemas.microsoft.com/office/drawing/2014/main" id="{188B987B-22DB-6442-B234-6DFB2B963266}"/>
              </a:ext>
            </a:extLst>
          </p:cNvPr>
          <p:cNvPicPr>
            <a:picLocks noChangeAspect="1"/>
          </p:cNvPicPr>
          <p:nvPr/>
        </p:nvPicPr>
        <p:blipFill>
          <a:blip r:embed="rId4"/>
          <a:stretch>
            <a:fillRect/>
          </a:stretch>
        </p:blipFill>
        <p:spPr>
          <a:xfrm>
            <a:off x="800100" y="1106378"/>
            <a:ext cx="9144000" cy="6486590"/>
          </a:xfrm>
          <a:prstGeom prst="rect">
            <a:avLst/>
          </a:prstGeom>
        </p:spPr>
      </p:pic>
    </p:spTree>
    <p:extLst>
      <p:ext uri="{BB962C8B-B14F-4D97-AF65-F5344CB8AC3E}">
        <p14:creationId xmlns:p14="http://schemas.microsoft.com/office/powerpoint/2010/main" val="14117937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40E2C-6F6F-2940-B75A-EFDA758C20F3}"/>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78184A7B-A791-954A-A1BB-DA0ACB9FC6BC}"/>
              </a:ext>
            </a:extLst>
          </p:cNvPr>
          <p:cNvPicPr>
            <a:picLocks noChangeAspect="1"/>
          </p:cNvPicPr>
          <p:nvPr/>
        </p:nvPicPr>
        <p:blipFill>
          <a:blip r:embed="rId3"/>
          <a:stretch>
            <a:fillRect/>
          </a:stretch>
        </p:blipFill>
        <p:spPr>
          <a:xfrm>
            <a:off x="0" y="765313"/>
            <a:ext cx="9144000" cy="6092687"/>
          </a:xfrm>
          <a:prstGeom prst="rect">
            <a:avLst/>
          </a:prstGeom>
        </p:spPr>
      </p:pic>
      <p:pic>
        <p:nvPicPr>
          <p:cNvPr id="7" name="Picture 6" descr="A close up of a logo&#10;&#10;Description automatically generated">
            <a:extLst>
              <a:ext uri="{FF2B5EF4-FFF2-40B4-BE49-F238E27FC236}">
                <a16:creationId xmlns:a16="http://schemas.microsoft.com/office/drawing/2014/main" id="{5819AD9B-02FB-C24C-9A44-C8AB807938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1164620"/>
          </a:xfrm>
          <a:prstGeom prst="rect">
            <a:avLst/>
          </a:prstGeom>
        </p:spPr>
      </p:pic>
      <p:sp>
        <p:nvSpPr>
          <p:cNvPr id="8" name="Rectangle 7">
            <a:extLst>
              <a:ext uri="{FF2B5EF4-FFF2-40B4-BE49-F238E27FC236}">
                <a16:creationId xmlns:a16="http://schemas.microsoft.com/office/drawing/2014/main" id="{9F521B17-C87C-7C49-8FEB-C4D92BB08502}"/>
              </a:ext>
            </a:extLst>
          </p:cNvPr>
          <p:cNvSpPr/>
          <p:nvPr/>
        </p:nvSpPr>
        <p:spPr>
          <a:xfrm>
            <a:off x="647700" y="6488668"/>
            <a:ext cx="7848600" cy="369332"/>
          </a:xfrm>
          <a:prstGeom prst="rect">
            <a:avLst/>
          </a:prstGeom>
        </p:spPr>
        <p:txBody>
          <a:bodyPr wrap="square">
            <a:spAutoFit/>
          </a:bodyPr>
          <a:lstStyle/>
          <a:p>
            <a:r>
              <a:rPr lang="en-US" u="sng" dirty="0">
                <a:hlinkClick r:id="rId5"/>
              </a:rPr>
              <a:t>https://</a:t>
            </a:r>
            <a:r>
              <a:rPr lang="en-US" u="sng" dirty="0" err="1">
                <a:hlinkClick r:id="rId5"/>
              </a:rPr>
              <a:t>www.theverge.com</a:t>
            </a:r>
            <a:r>
              <a:rPr lang="en-US" u="sng" dirty="0">
                <a:hlinkClick r:id="rId5"/>
              </a:rPr>
              <a:t>/2016/3/24/11297050/</a:t>
            </a:r>
            <a:r>
              <a:rPr lang="en-US" u="sng" dirty="0" err="1">
                <a:hlinkClick r:id="rId5"/>
              </a:rPr>
              <a:t>tay</a:t>
            </a:r>
            <a:r>
              <a:rPr lang="en-US" u="sng" dirty="0">
                <a:hlinkClick r:id="rId5"/>
              </a:rPr>
              <a:t>-</a:t>
            </a:r>
            <a:r>
              <a:rPr lang="en-US" u="sng" dirty="0" err="1">
                <a:hlinkClick r:id="rId5"/>
              </a:rPr>
              <a:t>microsoft</a:t>
            </a:r>
            <a:r>
              <a:rPr lang="en-US" u="sng" dirty="0">
                <a:hlinkClick r:id="rId5"/>
              </a:rPr>
              <a:t>-chatbot-racist</a:t>
            </a:r>
            <a:endParaRPr lang="en-US" u="sng" dirty="0"/>
          </a:p>
        </p:txBody>
      </p:sp>
      <p:pic>
        <p:nvPicPr>
          <p:cNvPr id="3" name="Picture 2">
            <a:extLst>
              <a:ext uri="{FF2B5EF4-FFF2-40B4-BE49-F238E27FC236}">
                <a16:creationId xmlns:a16="http://schemas.microsoft.com/office/drawing/2014/main" id="{800E6115-FCB0-564E-84AA-4C40FC434E75}"/>
              </a:ext>
            </a:extLst>
          </p:cNvPr>
          <p:cNvPicPr>
            <a:picLocks noChangeAspect="1"/>
          </p:cNvPicPr>
          <p:nvPr/>
        </p:nvPicPr>
        <p:blipFill>
          <a:blip r:embed="rId6"/>
          <a:stretch>
            <a:fillRect/>
          </a:stretch>
        </p:blipFill>
        <p:spPr>
          <a:xfrm>
            <a:off x="1115640" y="1513205"/>
            <a:ext cx="7242547" cy="4065483"/>
          </a:xfrm>
          <a:prstGeom prst="rect">
            <a:avLst/>
          </a:prstGeom>
        </p:spPr>
      </p:pic>
      <p:pic>
        <p:nvPicPr>
          <p:cNvPr id="4" name="Picture 3">
            <a:extLst>
              <a:ext uri="{FF2B5EF4-FFF2-40B4-BE49-F238E27FC236}">
                <a16:creationId xmlns:a16="http://schemas.microsoft.com/office/drawing/2014/main" id="{371FB2B6-0EEA-F54D-BF90-32AF6C4868C4}"/>
              </a:ext>
            </a:extLst>
          </p:cNvPr>
          <p:cNvPicPr>
            <a:picLocks noChangeAspect="1"/>
          </p:cNvPicPr>
          <p:nvPr/>
        </p:nvPicPr>
        <p:blipFill>
          <a:blip r:embed="rId7"/>
          <a:stretch>
            <a:fillRect/>
          </a:stretch>
        </p:blipFill>
        <p:spPr>
          <a:xfrm>
            <a:off x="1115640" y="1610725"/>
            <a:ext cx="7242546" cy="3408825"/>
          </a:xfrm>
          <a:prstGeom prst="rect">
            <a:avLst/>
          </a:prstGeom>
        </p:spPr>
      </p:pic>
      <p:pic>
        <p:nvPicPr>
          <p:cNvPr id="6" name="Picture 5">
            <a:extLst>
              <a:ext uri="{FF2B5EF4-FFF2-40B4-BE49-F238E27FC236}">
                <a16:creationId xmlns:a16="http://schemas.microsoft.com/office/drawing/2014/main" id="{2506AB76-8703-F743-821B-B3FD9C2048B7}"/>
              </a:ext>
            </a:extLst>
          </p:cNvPr>
          <p:cNvPicPr>
            <a:picLocks noChangeAspect="1"/>
          </p:cNvPicPr>
          <p:nvPr/>
        </p:nvPicPr>
        <p:blipFill>
          <a:blip r:embed="rId8"/>
          <a:stretch>
            <a:fillRect/>
          </a:stretch>
        </p:blipFill>
        <p:spPr>
          <a:xfrm>
            <a:off x="1115640" y="1516551"/>
            <a:ext cx="7242546" cy="3379855"/>
          </a:xfrm>
          <a:prstGeom prst="rect">
            <a:avLst/>
          </a:prstGeom>
        </p:spPr>
      </p:pic>
      <p:pic>
        <p:nvPicPr>
          <p:cNvPr id="9" name="Picture 8">
            <a:extLst>
              <a:ext uri="{FF2B5EF4-FFF2-40B4-BE49-F238E27FC236}">
                <a16:creationId xmlns:a16="http://schemas.microsoft.com/office/drawing/2014/main" id="{B080B693-4AA4-F244-B2F5-2484624E6685}"/>
              </a:ext>
            </a:extLst>
          </p:cNvPr>
          <p:cNvPicPr>
            <a:picLocks noChangeAspect="1"/>
          </p:cNvPicPr>
          <p:nvPr/>
        </p:nvPicPr>
        <p:blipFill>
          <a:blip r:embed="rId9"/>
          <a:stretch>
            <a:fillRect/>
          </a:stretch>
        </p:blipFill>
        <p:spPr>
          <a:xfrm>
            <a:off x="1092779" y="1747520"/>
            <a:ext cx="7242548" cy="3408258"/>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2382D851-AA3B-D94B-8743-38F2F70FB28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45998" y="2000152"/>
            <a:ext cx="7483639" cy="3408259"/>
          </a:xfrm>
          <a:prstGeom prst="rect">
            <a:avLst/>
          </a:prstGeom>
        </p:spPr>
      </p:pic>
    </p:spTree>
    <p:extLst>
      <p:ext uri="{BB962C8B-B14F-4D97-AF65-F5344CB8AC3E}">
        <p14:creationId xmlns:p14="http://schemas.microsoft.com/office/powerpoint/2010/main" val="363495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4"/>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473584"/>
            <a:ext cx="7543800" cy="911598"/>
          </a:xfrm>
        </p:spPr>
        <p:txBody>
          <a:bodyPr/>
          <a:lstStyle/>
          <a:p>
            <a:r>
              <a:rPr lang="en-US" dirty="0"/>
              <a:t>Neural Chatbots</a:t>
            </a:r>
          </a:p>
        </p:txBody>
      </p:sp>
      <p:sp>
        <p:nvSpPr>
          <p:cNvPr id="11" name="Content Placeholder 2">
            <a:extLst>
              <a:ext uri="{FF2B5EF4-FFF2-40B4-BE49-F238E27FC236}">
                <a16:creationId xmlns:a16="http://schemas.microsoft.com/office/drawing/2014/main" id="{7EA0306E-9F96-C742-BAD9-7F7E275B458C}"/>
              </a:ext>
            </a:extLst>
          </p:cNvPr>
          <p:cNvSpPr>
            <a:spLocks noGrp="1"/>
          </p:cNvSpPr>
          <p:nvPr>
            <p:ph idx="1"/>
          </p:nvPr>
        </p:nvSpPr>
        <p:spPr>
          <a:xfrm>
            <a:off x="800101" y="1600200"/>
            <a:ext cx="7543800" cy="5029200"/>
          </a:xfrm>
        </p:spPr>
        <p:txBody>
          <a:bodyPr>
            <a:normAutofit/>
          </a:bodyPr>
          <a:lstStyle/>
          <a:p>
            <a:pPr marL="460375" indent="-230188">
              <a:buFont typeface="Wingdings" pitchFamily="2" charset="2"/>
              <a:buChar char="§"/>
            </a:pPr>
            <a:r>
              <a:rPr lang="en-US" sz="2200" dirty="0"/>
              <a:t> Think of response generation as a task of transducing from the user’s prior turn to the system’s turn</a:t>
            </a:r>
          </a:p>
          <a:p>
            <a:pPr marL="460375" indent="-230188">
              <a:buFont typeface="Wingdings" pitchFamily="2" charset="2"/>
              <a:buChar char="§"/>
            </a:pPr>
            <a:r>
              <a:rPr lang="en-US" sz="2200" dirty="0"/>
              <a:t>Response generation using encoder-decoder models</a:t>
            </a:r>
          </a:p>
          <a:p>
            <a:pPr marL="460375" indent="-230188">
              <a:buFont typeface="Wingdings" pitchFamily="2" charset="2"/>
              <a:buChar char="§"/>
            </a:pPr>
            <a:endParaRPr lang="en-US" sz="2200" dirty="0"/>
          </a:p>
          <a:p>
            <a:pPr marL="460375" indent="-230188">
              <a:buFont typeface="Wingdings" pitchFamily="2" charset="2"/>
              <a:buChar char="§"/>
            </a:pPr>
            <a:endParaRPr lang="en-US" sz="2200" dirty="0"/>
          </a:p>
          <a:p>
            <a:pPr marL="460375" indent="-230188">
              <a:buFont typeface="Wingdings" pitchFamily="2" charset="2"/>
              <a:buChar char="§"/>
            </a:pPr>
            <a:endParaRPr lang="en-US" sz="2200" dirty="0"/>
          </a:p>
          <a:p>
            <a:pPr marL="460375" indent="-230188">
              <a:buFont typeface="Wingdings" pitchFamily="2" charset="2"/>
              <a:buChar char="§"/>
            </a:pPr>
            <a:endParaRPr lang="en-US" sz="2200" dirty="0"/>
          </a:p>
          <a:p>
            <a:pPr marL="230187" indent="0">
              <a:buNone/>
            </a:pPr>
            <a:endParaRPr lang="en-US" sz="2200" dirty="0"/>
          </a:p>
          <a:p>
            <a:pPr marL="460375" indent="-230188">
              <a:buFont typeface="Wingdings" pitchFamily="2" charset="2"/>
              <a:buChar char="§"/>
            </a:pPr>
            <a:r>
              <a:rPr lang="en-US" sz="2200" dirty="0"/>
              <a:t>Train a deep neural network </a:t>
            </a:r>
          </a:p>
          <a:p>
            <a:pPr marL="752983" lvl="1" indent="-230188">
              <a:buFont typeface="Wingdings" pitchFamily="2" charset="2"/>
              <a:buChar char="§"/>
            </a:pPr>
            <a:r>
              <a:rPr lang="en-US" sz="2000" dirty="0"/>
              <a:t>Map from user1 turn to user2 response</a:t>
            </a:r>
          </a:p>
          <a:p>
            <a:pPr marL="460375" indent="-230188">
              <a:buFont typeface="Wingdings" pitchFamily="2" charset="2"/>
              <a:buChar char="§"/>
            </a:pPr>
            <a:endParaRPr lang="en-US" sz="2200" dirty="0"/>
          </a:p>
          <a:p>
            <a:pPr marL="927608" lvl="1" indent="-404813">
              <a:buFont typeface="Wingdings" pitchFamily="2" charset="2"/>
              <a:buChar char="§"/>
            </a:pPr>
            <a:endParaRPr lang="en-US" sz="2200" dirty="0"/>
          </a:p>
          <a:p>
            <a:pPr marL="635000" indent="-404813">
              <a:buFont typeface="Wingdings" pitchFamily="2" charset="2"/>
              <a:buChar char="§"/>
            </a:pPr>
            <a:endParaRPr lang="en-US" sz="2200" dirty="0"/>
          </a:p>
          <a:p>
            <a:pPr marL="1110488" lvl="2" indent="-404813">
              <a:buFont typeface="Wingdings" pitchFamily="2" charset="2"/>
              <a:buChar char="§"/>
            </a:pPr>
            <a:endParaRPr lang="en-US" sz="2200" dirty="0">
              <a:ea typeface="ＭＳ Ｐゴシック" pitchFamily="-84" charset="-128"/>
              <a:cs typeface="ＭＳ Ｐゴシック" pitchFamily="-84" charset="-128"/>
            </a:endParaRPr>
          </a:p>
          <a:p>
            <a:pPr marL="1110488" lvl="2" indent="-404813">
              <a:buFont typeface="Wingdings" pitchFamily="2" charset="2"/>
              <a:buChar char="§"/>
            </a:pPr>
            <a:endParaRPr lang="en-US" sz="2200" dirty="0"/>
          </a:p>
          <a:p>
            <a:pPr marL="927608" lvl="1" indent="-404813">
              <a:buFont typeface="Wingdings" pitchFamily="2" charset="2"/>
              <a:buChar char="§"/>
            </a:pPr>
            <a:endParaRPr lang="en-US" sz="2200" dirty="0"/>
          </a:p>
          <a:p>
            <a:pPr marL="927608" lvl="1" indent="-404813">
              <a:buFont typeface="Wingdings" pitchFamily="2" charset="2"/>
              <a:buChar char="§"/>
            </a:pPr>
            <a:endParaRPr lang="en-US" sz="2200" dirty="0"/>
          </a:p>
          <a:p>
            <a:pPr marL="927608" lvl="1" indent="-404813">
              <a:buFont typeface="Wingdings" pitchFamily="2" charset="2"/>
              <a:buChar char="§"/>
            </a:pPr>
            <a:endParaRPr lang="en-US" sz="2200" dirty="0"/>
          </a:p>
          <a:p>
            <a:pPr marL="927608" lvl="1" indent="-404813">
              <a:buFont typeface="Wingdings" pitchFamily="2" charset="2"/>
              <a:buChar char="§"/>
            </a:pPr>
            <a:endParaRPr lang="en-US" sz="2200" dirty="0"/>
          </a:p>
        </p:txBody>
      </p:sp>
      <p:pic>
        <p:nvPicPr>
          <p:cNvPr id="7" name="Picture 6">
            <a:extLst>
              <a:ext uri="{FF2B5EF4-FFF2-40B4-BE49-F238E27FC236}">
                <a16:creationId xmlns:a16="http://schemas.microsoft.com/office/drawing/2014/main" id="{34D4E7A2-F267-7748-ABBF-DCE59B8BCF69}"/>
              </a:ext>
            </a:extLst>
          </p:cNvPr>
          <p:cNvPicPr>
            <a:picLocks noChangeAspect="1"/>
          </p:cNvPicPr>
          <p:nvPr/>
        </p:nvPicPr>
        <p:blipFill>
          <a:blip r:embed="rId3"/>
          <a:stretch>
            <a:fillRect/>
          </a:stretch>
        </p:blipFill>
        <p:spPr>
          <a:xfrm>
            <a:off x="609600" y="2971800"/>
            <a:ext cx="7513882" cy="2037443"/>
          </a:xfrm>
          <a:prstGeom prst="rect">
            <a:avLst/>
          </a:prstGeom>
        </p:spPr>
      </p:pic>
    </p:spTree>
    <p:extLst>
      <p:ext uri="{BB962C8B-B14F-4D97-AF65-F5344CB8AC3E}">
        <p14:creationId xmlns:p14="http://schemas.microsoft.com/office/powerpoint/2010/main" val="5247614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27DCED3D-2BA3-8340-AEB0-2F14C5585234}"/>
              </a:ext>
            </a:extLst>
          </p:cNvPr>
          <p:cNvSpPr>
            <a:spLocks noGrp="1"/>
          </p:cNvSpPr>
          <p:nvPr>
            <p:ph type="title"/>
          </p:nvPr>
        </p:nvSpPr>
        <p:spPr>
          <a:xfrm>
            <a:off x="800100" y="228600"/>
            <a:ext cx="7543800" cy="975361"/>
          </a:xfrm>
        </p:spPr>
        <p:txBody>
          <a:bodyPr/>
          <a:lstStyle/>
          <a:p>
            <a:r>
              <a:rPr lang="en-US" dirty="0"/>
              <a:t>Seq2seq Architecture</a:t>
            </a:r>
          </a:p>
        </p:txBody>
      </p:sp>
      <p:pic>
        <p:nvPicPr>
          <p:cNvPr id="15" name="Content Placeholder 3">
            <a:extLst>
              <a:ext uri="{FF2B5EF4-FFF2-40B4-BE49-F238E27FC236}">
                <a16:creationId xmlns:a16="http://schemas.microsoft.com/office/drawing/2014/main" id="{69460E56-FF53-204B-8F89-9DD84E90886C}"/>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65933" y="1600200"/>
            <a:ext cx="8881696" cy="4419600"/>
          </a:xfrm>
        </p:spPr>
      </p:pic>
    </p:spTree>
    <p:extLst>
      <p:ext uri="{BB962C8B-B14F-4D97-AF65-F5344CB8AC3E}">
        <p14:creationId xmlns:p14="http://schemas.microsoft.com/office/powerpoint/2010/main" val="11542268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381000"/>
            <a:ext cx="7543800" cy="1450757"/>
          </a:xfrm>
        </p:spPr>
        <p:txBody>
          <a:bodyPr/>
          <a:lstStyle/>
          <a:p>
            <a:r>
              <a:rPr lang="en-US" dirty="0"/>
              <a:t>Sample Responses:</a:t>
            </a:r>
            <a:br>
              <a:rPr lang="en-US" dirty="0"/>
            </a:br>
            <a:r>
              <a:rPr lang="en-US" dirty="0"/>
              <a:t>		SEQ2SEQ Model</a:t>
            </a:r>
          </a:p>
        </p:txBody>
      </p:sp>
      <p:pic>
        <p:nvPicPr>
          <p:cNvPr id="6" name="Content Placeholder 3">
            <a:extLst>
              <a:ext uri="{FF2B5EF4-FFF2-40B4-BE49-F238E27FC236}">
                <a16:creationId xmlns:a16="http://schemas.microsoft.com/office/drawing/2014/main" id="{CBD5DD2B-08FC-914E-8F0B-38985A933376}"/>
              </a:ext>
            </a:extLst>
          </p:cNvPr>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304800" y="2159726"/>
            <a:ext cx="8610600" cy="2960914"/>
          </a:xfrm>
        </p:spPr>
      </p:pic>
      <p:sp>
        <p:nvSpPr>
          <p:cNvPr id="7" name="Rectangle 6">
            <a:extLst>
              <a:ext uri="{FF2B5EF4-FFF2-40B4-BE49-F238E27FC236}">
                <a16:creationId xmlns:a16="http://schemas.microsoft.com/office/drawing/2014/main" id="{48A44A68-FBC5-1B43-9D7B-AE8FC0EAF566}"/>
              </a:ext>
            </a:extLst>
          </p:cNvPr>
          <p:cNvSpPr/>
          <p:nvPr/>
        </p:nvSpPr>
        <p:spPr>
          <a:xfrm>
            <a:off x="1485900" y="5263943"/>
            <a:ext cx="6172200" cy="369332"/>
          </a:xfrm>
          <a:prstGeom prst="rect">
            <a:avLst/>
          </a:prstGeom>
        </p:spPr>
        <p:txBody>
          <a:bodyPr wrap="square">
            <a:spAutoFit/>
          </a:bodyPr>
          <a:lstStyle/>
          <a:p>
            <a:r>
              <a:rPr lang="en-US" dirty="0"/>
              <a:t>Responses that are harder to distinguish from human responses</a:t>
            </a:r>
          </a:p>
        </p:txBody>
      </p:sp>
    </p:spTree>
    <p:extLst>
      <p:ext uri="{BB962C8B-B14F-4D97-AF65-F5344CB8AC3E}">
        <p14:creationId xmlns:p14="http://schemas.microsoft.com/office/powerpoint/2010/main" val="6976528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2CC2F2E-6C6A-0F45-8055-0643E7AAA098}"/>
              </a:ext>
            </a:extLst>
          </p:cNvPr>
          <p:cNvSpPr>
            <a:spLocks noGrp="1"/>
          </p:cNvSpPr>
          <p:nvPr>
            <p:ph type="title"/>
          </p:nvPr>
        </p:nvSpPr>
        <p:spPr>
          <a:xfrm>
            <a:off x="800100" y="304800"/>
            <a:ext cx="7543800" cy="975361"/>
          </a:xfrm>
        </p:spPr>
        <p:txBody>
          <a:bodyPr/>
          <a:lstStyle/>
          <a:p>
            <a:r>
              <a:rPr lang="en-US" dirty="0"/>
              <a:t>Chatbots: Pros and cons</a:t>
            </a:r>
          </a:p>
        </p:txBody>
      </p:sp>
      <p:sp>
        <p:nvSpPr>
          <p:cNvPr id="9" name="Content Placeholder 2">
            <a:extLst>
              <a:ext uri="{FF2B5EF4-FFF2-40B4-BE49-F238E27FC236}">
                <a16:creationId xmlns:a16="http://schemas.microsoft.com/office/drawing/2014/main" id="{95EE58B8-6E22-B748-8D42-DEE117C4FA04}"/>
              </a:ext>
            </a:extLst>
          </p:cNvPr>
          <p:cNvSpPr>
            <a:spLocks noGrp="1"/>
          </p:cNvSpPr>
          <p:nvPr>
            <p:ph sz="quarter" idx="1"/>
          </p:nvPr>
        </p:nvSpPr>
        <p:spPr>
          <a:xfrm>
            <a:off x="914400" y="1447800"/>
            <a:ext cx="7772400" cy="4876800"/>
          </a:xfrm>
        </p:spPr>
        <p:txBody>
          <a:bodyPr>
            <a:normAutofit/>
          </a:bodyPr>
          <a:lstStyle/>
          <a:p>
            <a:r>
              <a:rPr lang="en-US" dirty="0"/>
              <a:t>Pros:</a:t>
            </a:r>
          </a:p>
          <a:p>
            <a:pPr marL="382588" lvl="1" indent="366713">
              <a:buFont typeface="Wingdings" pitchFamily="2" charset="2"/>
              <a:buChar char="§"/>
            </a:pPr>
            <a:r>
              <a:rPr lang="en-US" sz="2000" dirty="0"/>
              <a:t>Fun</a:t>
            </a:r>
          </a:p>
          <a:p>
            <a:pPr marL="382588" lvl="1" indent="366713">
              <a:buFont typeface="Wingdings" pitchFamily="2" charset="2"/>
              <a:buChar char="§"/>
            </a:pPr>
            <a:r>
              <a:rPr lang="en-US" sz="2000" dirty="0"/>
              <a:t>Applications to counseling</a:t>
            </a:r>
          </a:p>
          <a:p>
            <a:pPr marL="382588" lvl="1" indent="366713">
              <a:buFont typeface="Wingdings" pitchFamily="2" charset="2"/>
              <a:buChar char="§"/>
            </a:pPr>
            <a:r>
              <a:rPr lang="en-US" sz="2000" dirty="0"/>
              <a:t>Good for narrow, scriptable applications</a:t>
            </a:r>
          </a:p>
          <a:p>
            <a:r>
              <a:rPr lang="en-US" dirty="0"/>
              <a:t>Cons:</a:t>
            </a:r>
          </a:p>
          <a:p>
            <a:pPr marL="749300" lvl="1" indent="-346075">
              <a:buFont typeface="Wingdings" pitchFamily="2" charset="2"/>
              <a:buChar char="§"/>
            </a:pPr>
            <a:r>
              <a:rPr lang="en-US" sz="2000" dirty="0"/>
              <a:t>Racist</a:t>
            </a:r>
          </a:p>
          <a:p>
            <a:pPr marL="749300" lvl="1" indent="-346075">
              <a:buFont typeface="Wingdings" pitchFamily="2" charset="2"/>
              <a:buChar char="§"/>
            </a:pPr>
            <a:r>
              <a:rPr lang="en-US" sz="2000" dirty="0"/>
              <a:t>They don't really understand</a:t>
            </a:r>
          </a:p>
          <a:p>
            <a:pPr marL="749300" lvl="1" indent="-346075">
              <a:buFont typeface="Wingdings" pitchFamily="2" charset="2"/>
              <a:buChar char="§"/>
            </a:pPr>
            <a:r>
              <a:rPr lang="en-US" sz="2000" dirty="0"/>
              <a:t>Rule-based chatbots are expensive and brittle</a:t>
            </a:r>
          </a:p>
          <a:p>
            <a:pPr marL="749300" lvl="1" indent="-346075">
              <a:buFont typeface="Wingdings" pitchFamily="2" charset="2"/>
              <a:buChar char="§"/>
            </a:pPr>
            <a:r>
              <a:rPr lang="en-US" sz="2000" dirty="0"/>
              <a:t>IR-based chatbots can only mirror training data</a:t>
            </a:r>
          </a:p>
          <a:p>
            <a:pPr marL="932180" lvl="3" indent="-346075">
              <a:buFont typeface="Wingdings" pitchFamily="2" charset="2"/>
              <a:buChar char="§"/>
            </a:pPr>
            <a:r>
              <a:rPr lang="en-US" sz="2000" dirty="0"/>
              <a:t>The case of Microsoft Tay</a:t>
            </a:r>
          </a:p>
          <a:p>
            <a:pPr marL="1099492" lvl="5" indent="-346075">
              <a:buFont typeface="Wingdings" pitchFamily="2" charset="2"/>
              <a:buChar char="§"/>
            </a:pPr>
            <a:r>
              <a:rPr lang="en-US" sz="2000" dirty="0"/>
              <a:t>(or, Garbage-in, Garbage-out)</a:t>
            </a:r>
            <a:br>
              <a:rPr lang="en-US" sz="2000" dirty="0"/>
            </a:br>
            <a:endParaRPr lang="en-US" dirty="0"/>
          </a:p>
          <a:p>
            <a:pPr marL="403225" indent="0">
              <a:buNone/>
            </a:pPr>
            <a:r>
              <a:rPr lang="en-US" dirty="0"/>
              <a:t>The future: combining chatbots with frame-based agents</a:t>
            </a:r>
          </a:p>
        </p:txBody>
      </p:sp>
    </p:spTree>
    <p:extLst>
      <p:ext uri="{BB962C8B-B14F-4D97-AF65-F5344CB8AC3E}">
        <p14:creationId xmlns:p14="http://schemas.microsoft.com/office/powerpoint/2010/main" val="12990550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0954" y="381000"/>
            <a:ext cx="7953103" cy="1403249"/>
          </a:xfrm>
        </p:spPr>
        <p:txBody>
          <a:bodyPr>
            <a:normAutofit/>
          </a:bodyPr>
          <a:lstStyle/>
          <a:p>
            <a:r>
              <a:rPr lang="en-US" dirty="0"/>
              <a:t>Part II: Frame-based Dialogue Systems</a:t>
            </a:r>
          </a:p>
        </p:txBody>
      </p:sp>
      <p:sp>
        <p:nvSpPr>
          <p:cNvPr id="6" name="Content Placeholder 2">
            <a:extLst>
              <a:ext uri="{FF2B5EF4-FFF2-40B4-BE49-F238E27FC236}">
                <a16:creationId xmlns:a16="http://schemas.microsoft.com/office/drawing/2014/main" id="{BF61C125-82F1-754A-AFFC-2116225B2FBD}"/>
              </a:ext>
            </a:extLst>
          </p:cNvPr>
          <p:cNvSpPr>
            <a:spLocks noGrp="1"/>
          </p:cNvSpPr>
          <p:nvPr>
            <p:ph idx="1"/>
          </p:nvPr>
        </p:nvSpPr>
        <p:spPr>
          <a:xfrm>
            <a:off x="740954" y="2209800"/>
            <a:ext cx="7543800" cy="3894129"/>
          </a:xfrm>
        </p:spPr>
        <p:txBody>
          <a:bodyPr>
            <a:normAutofit/>
          </a:bodyPr>
          <a:lstStyle/>
          <a:p>
            <a:pPr marL="460375" indent="-230188">
              <a:buFont typeface="Wingdings" pitchFamily="2" charset="2"/>
              <a:buChar char="§"/>
            </a:pPr>
            <a:r>
              <a:rPr lang="en-US" sz="2200" dirty="0"/>
              <a:t> Task-based Dialogue Agents</a:t>
            </a:r>
          </a:p>
          <a:p>
            <a:pPr marL="576263" indent="-346075">
              <a:buFont typeface="Wingdings" pitchFamily="2" charset="2"/>
              <a:buChar char="§"/>
            </a:pPr>
            <a:r>
              <a:rPr lang="en-US" sz="2200" dirty="0"/>
              <a:t>Based on “Domain Ontology”</a:t>
            </a:r>
          </a:p>
          <a:p>
            <a:pPr marL="1211263" lvl="1" indent="-403225">
              <a:buFont typeface="Wingdings" pitchFamily="2" charset="2"/>
              <a:buChar char="§"/>
            </a:pPr>
            <a:r>
              <a:rPr lang="en-US" sz="2200" dirty="0"/>
              <a:t>A set of “Frames”</a:t>
            </a:r>
          </a:p>
          <a:p>
            <a:pPr marL="576263" indent="-346075">
              <a:buFont typeface="Wingdings" pitchFamily="2" charset="2"/>
              <a:buChar char="§"/>
            </a:pPr>
            <a:r>
              <a:rPr lang="en-US" sz="2200" dirty="0"/>
              <a:t>Frame:</a:t>
            </a:r>
          </a:p>
          <a:p>
            <a:pPr marL="1154113" lvl="1" indent="-346075">
              <a:buFont typeface="Wingdings" pitchFamily="2" charset="2"/>
              <a:buChar char="§"/>
            </a:pPr>
            <a:r>
              <a:rPr lang="en-US" sz="2200" dirty="0"/>
              <a:t>A knowledge structure representing user intentions</a:t>
            </a:r>
          </a:p>
          <a:p>
            <a:pPr marL="1154113" lvl="1" indent="-346075">
              <a:buFont typeface="Wingdings" pitchFamily="2" charset="2"/>
              <a:buChar char="§"/>
            </a:pPr>
            <a:r>
              <a:rPr lang="en-US" sz="2200" dirty="0"/>
              <a:t>A collection of “slots”</a:t>
            </a:r>
          </a:p>
          <a:p>
            <a:pPr marL="1154113" lvl="1" indent="-346075">
              <a:buFont typeface="Wingdings" pitchFamily="2" charset="2"/>
              <a:buChar char="§"/>
            </a:pPr>
            <a:r>
              <a:rPr lang="en-US" sz="2200" dirty="0"/>
              <a:t>Each ”slot” having a set of “values”</a:t>
            </a:r>
          </a:p>
          <a:p>
            <a:pPr marL="752983" lvl="1" indent="-230188">
              <a:buFont typeface="Wingdings" pitchFamily="2" charset="2"/>
              <a:buChar char="§"/>
            </a:pPr>
            <a:endParaRPr lang="en-US" sz="2200" dirty="0"/>
          </a:p>
          <a:p>
            <a:pPr marL="460375" indent="-230188">
              <a:buFont typeface="Wingdings" pitchFamily="2" charset="2"/>
              <a:buChar char="§"/>
            </a:pPr>
            <a:endParaRPr lang="en-US" sz="2200" dirty="0"/>
          </a:p>
          <a:p>
            <a:pPr marL="2236788" indent="-2006600">
              <a:buFont typeface="Wingdings" pitchFamily="2" charset="2"/>
              <a:buChar char="§"/>
            </a:pPr>
            <a:endParaRPr lang="en-US" sz="2200" dirty="0"/>
          </a:p>
          <a:p>
            <a:pPr marL="1110488" lvl="2" indent="-404813">
              <a:buFont typeface="Wingdings" pitchFamily="2" charset="2"/>
              <a:buChar char="§"/>
            </a:pPr>
            <a:endParaRPr lang="en-US" sz="2200" dirty="0">
              <a:ea typeface="ＭＳ Ｐゴシック" pitchFamily="-84" charset="-128"/>
              <a:cs typeface="ＭＳ Ｐゴシック" pitchFamily="-84" charset="-128"/>
            </a:endParaRPr>
          </a:p>
          <a:p>
            <a:pPr marL="1110488" lvl="2" indent="-404813">
              <a:buFont typeface="Wingdings" pitchFamily="2" charset="2"/>
              <a:buChar char="§"/>
            </a:pPr>
            <a:endParaRPr lang="en-US" sz="2200" dirty="0"/>
          </a:p>
          <a:p>
            <a:pPr marL="927608" lvl="1" indent="-404813">
              <a:buFont typeface="Wingdings" pitchFamily="2" charset="2"/>
              <a:buChar char="§"/>
            </a:pPr>
            <a:endParaRPr lang="en-US" sz="2200" dirty="0"/>
          </a:p>
        </p:txBody>
      </p:sp>
    </p:spTree>
    <p:extLst>
      <p:ext uri="{BB962C8B-B14F-4D97-AF65-F5344CB8AC3E}">
        <p14:creationId xmlns:p14="http://schemas.microsoft.com/office/powerpoint/2010/main" val="18594701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507327"/>
            <a:ext cx="7543800" cy="830890"/>
          </a:xfrm>
        </p:spPr>
        <p:txBody>
          <a:bodyPr>
            <a:normAutofit/>
          </a:bodyPr>
          <a:lstStyle/>
          <a:p>
            <a:r>
              <a:rPr lang="en-US" sz="3400" dirty="0"/>
              <a:t>Example: Travel Domain</a:t>
            </a:r>
          </a:p>
        </p:txBody>
      </p:sp>
      <p:sp>
        <p:nvSpPr>
          <p:cNvPr id="6" name="Content Placeholder 2">
            <a:extLst>
              <a:ext uri="{FF2B5EF4-FFF2-40B4-BE49-F238E27FC236}">
                <a16:creationId xmlns:a16="http://schemas.microsoft.com/office/drawing/2014/main" id="{BF61C125-82F1-754A-AFFC-2116225B2FBD}"/>
              </a:ext>
            </a:extLst>
          </p:cNvPr>
          <p:cNvSpPr>
            <a:spLocks noGrp="1"/>
          </p:cNvSpPr>
          <p:nvPr>
            <p:ph idx="1"/>
          </p:nvPr>
        </p:nvSpPr>
        <p:spPr>
          <a:xfrm>
            <a:off x="800101" y="3200400"/>
            <a:ext cx="7204528" cy="3150273"/>
          </a:xfrm>
        </p:spPr>
        <p:txBody>
          <a:bodyPr>
            <a:noAutofit/>
          </a:bodyPr>
          <a:lstStyle/>
          <a:p>
            <a:pPr marL="319088" lvl="1" indent="0">
              <a:buNone/>
            </a:pPr>
            <a:endParaRPr lang="en-US" sz="2000" b="1" dirty="0"/>
          </a:p>
          <a:p>
            <a:pPr marL="319088" lvl="1" indent="0">
              <a:buNone/>
            </a:pPr>
            <a:r>
              <a:rPr lang="en-US" sz="2000" b="1" dirty="0">
                <a:solidFill>
                  <a:srgbClr val="008000"/>
                </a:solidFill>
              </a:rPr>
              <a:t>Slot		Type	Question</a:t>
            </a:r>
          </a:p>
          <a:p>
            <a:pPr marL="319088" lvl="1" indent="0">
              <a:buNone/>
            </a:pPr>
            <a:r>
              <a:rPr lang="en-US" sz="2000" dirty="0">
                <a:solidFill>
                  <a:srgbClr val="008000"/>
                </a:solidFill>
              </a:rPr>
              <a:t>ORIGIN	city	What city are you leaving from?</a:t>
            </a:r>
          </a:p>
          <a:p>
            <a:pPr marL="319088" lvl="1" indent="0">
              <a:buNone/>
            </a:pPr>
            <a:r>
              <a:rPr lang="en-US" sz="2000" dirty="0">
                <a:solidFill>
                  <a:srgbClr val="008000"/>
                </a:solidFill>
              </a:rPr>
              <a:t>DEST		city	Where are you going?</a:t>
            </a:r>
          </a:p>
          <a:p>
            <a:pPr marL="319088" lvl="1" indent="0">
              <a:buNone/>
            </a:pPr>
            <a:r>
              <a:rPr lang="en-US" sz="2000" dirty="0">
                <a:solidFill>
                  <a:srgbClr val="008000"/>
                </a:solidFill>
              </a:rPr>
              <a:t>DEP DATE 	date	What day would you like to leave?</a:t>
            </a:r>
          </a:p>
          <a:p>
            <a:pPr marL="319088" lvl="1" indent="0">
              <a:buNone/>
            </a:pPr>
            <a:r>
              <a:rPr lang="en-US" sz="2000" dirty="0">
                <a:solidFill>
                  <a:srgbClr val="008000"/>
                </a:solidFill>
              </a:rPr>
              <a:t>DEP TIME 	time	What time would you like to leave?</a:t>
            </a:r>
          </a:p>
          <a:p>
            <a:pPr marL="319088" lvl="1" indent="0">
              <a:buNone/>
            </a:pPr>
            <a:r>
              <a:rPr lang="en-US" sz="2000" dirty="0">
                <a:solidFill>
                  <a:srgbClr val="008000"/>
                </a:solidFill>
              </a:rPr>
              <a:t>AIRLINE	line	What is your preferred airline?</a:t>
            </a:r>
          </a:p>
          <a:p>
            <a:pPr marL="752983" lvl="1" indent="-230188">
              <a:buFont typeface="Wingdings" pitchFamily="2" charset="2"/>
              <a:buChar char="§"/>
            </a:pPr>
            <a:endParaRPr lang="en-US" sz="2000" dirty="0"/>
          </a:p>
          <a:p>
            <a:pPr marL="460375" indent="-230188">
              <a:buFont typeface="Wingdings" pitchFamily="2" charset="2"/>
              <a:buChar char="§"/>
            </a:pPr>
            <a:endParaRPr lang="en-US" dirty="0"/>
          </a:p>
          <a:p>
            <a:pPr marL="2236788" indent="-2006600">
              <a:buFont typeface="Wingdings" pitchFamily="2" charset="2"/>
              <a:buChar char="§"/>
            </a:pPr>
            <a:endParaRPr lang="en-US" dirty="0"/>
          </a:p>
          <a:p>
            <a:pPr marL="1110488" lvl="2" indent="-404813">
              <a:buFont typeface="Wingdings" pitchFamily="2" charset="2"/>
              <a:buChar char="§"/>
            </a:pPr>
            <a:endParaRPr lang="en-US" sz="2000" dirty="0">
              <a:ea typeface="ＭＳ Ｐゴシック" pitchFamily="-84" charset="-128"/>
              <a:cs typeface="ＭＳ Ｐゴシック" pitchFamily="-84" charset="-128"/>
            </a:endParaRPr>
          </a:p>
          <a:p>
            <a:pPr marL="1110488" lvl="2" indent="-404813">
              <a:buFont typeface="Wingdings" pitchFamily="2" charset="2"/>
              <a:buChar char="§"/>
            </a:pPr>
            <a:endParaRPr lang="en-US" sz="2000" dirty="0"/>
          </a:p>
          <a:p>
            <a:pPr marL="927608" lvl="1" indent="-404813">
              <a:buFont typeface="Wingdings" pitchFamily="2" charset="2"/>
              <a:buChar char="§"/>
            </a:pPr>
            <a:endParaRPr lang="en-US" sz="2000" dirty="0"/>
          </a:p>
        </p:txBody>
      </p:sp>
      <p:sp>
        <p:nvSpPr>
          <p:cNvPr id="5" name="Content Placeholder 2">
            <a:extLst>
              <a:ext uri="{FF2B5EF4-FFF2-40B4-BE49-F238E27FC236}">
                <a16:creationId xmlns:a16="http://schemas.microsoft.com/office/drawing/2014/main" id="{5E2D1873-4872-FE4E-B35D-C8867AE2F408}"/>
              </a:ext>
            </a:extLst>
          </p:cNvPr>
          <p:cNvSpPr txBox="1">
            <a:spLocks/>
          </p:cNvSpPr>
          <p:nvPr/>
        </p:nvSpPr>
        <p:spPr>
          <a:xfrm>
            <a:off x="800100" y="1683711"/>
            <a:ext cx="7543800" cy="151668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30187" indent="0">
              <a:buNone/>
            </a:pPr>
            <a:r>
              <a:rPr lang="en-US" sz="2200" dirty="0"/>
              <a:t>Slot : Origin City</a:t>
            </a:r>
          </a:p>
          <a:p>
            <a:pPr marL="230187" indent="0">
              <a:buNone/>
            </a:pPr>
            <a:r>
              <a:rPr lang="en-US" sz="2200" dirty="0"/>
              <a:t>Type : City</a:t>
            </a:r>
          </a:p>
          <a:p>
            <a:pPr marL="230187" indent="0">
              <a:buNone/>
            </a:pPr>
            <a:r>
              <a:rPr lang="en-US" sz="2200" dirty="0"/>
              <a:t>Value : San Francisco</a:t>
            </a:r>
          </a:p>
          <a:p>
            <a:pPr marL="752983" lvl="1" indent="-230188">
              <a:buFont typeface="Wingdings" pitchFamily="2" charset="2"/>
              <a:buChar char="§"/>
            </a:pPr>
            <a:endParaRPr lang="en-US" sz="2200" dirty="0"/>
          </a:p>
          <a:p>
            <a:pPr marL="460375" indent="-230188">
              <a:buFont typeface="Wingdings" pitchFamily="2" charset="2"/>
              <a:buChar char="§"/>
            </a:pPr>
            <a:endParaRPr lang="en-US" sz="2200" dirty="0"/>
          </a:p>
          <a:p>
            <a:pPr marL="2236788" indent="-2006600">
              <a:buFont typeface="Wingdings" pitchFamily="2" charset="2"/>
              <a:buChar char="§"/>
            </a:pPr>
            <a:endParaRPr lang="en-US" sz="2200" dirty="0"/>
          </a:p>
          <a:p>
            <a:pPr marL="1110488" lvl="2" indent="-404813">
              <a:buFont typeface="Wingdings" pitchFamily="2" charset="2"/>
              <a:buChar char="§"/>
            </a:pPr>
            <a:endParaRPr lang="en-US" sz="2200" dirty="0">
              <a:ea typeface="ＭＳ Ｐゴシック" pitchFamily="-84" charset="-128"/>
              <a:cs typeface="ＭＳ Ｐゴシック" pitchFamily="-84" charset="-128"/>
            </a:endParaRPr>
          </a:p>
          <a:p>
            <a:pPr marL="1110488" lvl="2" indent="-404813">
              <a:buFont typeface="Wingdings" pitchFamily="2" charset="2"/>
              <a:buChar char="§"/>
            </a:pPr>
            <a:endParaRPr lang="en-US" sz="2200" dirty="0"/>
          </a:p>
          <a:p>
            <a:pPr marL="927608" lvl="1" indent="-404813">
              <a:buFont typeface="Wingdings" pitchFamily="2" charset="2"/>
              <a:buChar char="§"/>
            </a:pPr>
            <a:endParaRPr lang="en-US" sz="2200" dirty="0"/>
          </a:p>
        </p:txBody>
      </p:sp>
    </p:spTree>
    <p:extLst>
      <p:ext uri="{BB962C8B-B14F-4D97-AF65-F5344CB8AC3E}">
        <p14:creationId xmlns:p14="http://schemas.microsoft.com/office/powerpoint/2010/main" val="25283092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7543800" cy="975361"/>
          </a:xfrm>
        </p:spPr>
        <p:txBody>
          <a:bodyPr/>
          <a:lstStyle/>
          <a:p>
            <a:r>
              <a:rPr lang="en-US" dirty="0"/>
              <a:t>Frame-based Dialogue Agents</a:t>
            </a:r>
          </a:p>
        </p:txBody>
      </p:sp>
      <p:sp>
        <p:nvSpPr>
          <p:cNvPr id="4" name="Rectangle 3">
            <a:extLst>
              <a:ext uri="{FF2B5EF4-FFF2-40B4-BE49-F238E27FC236}">
                <a16:creationId xmlns:a16="http://schemas.microsoft.com/office/drawing/2014/main" id="{68AE8101-4298-B64B-8CD9-80A3EBAD8F26}"/>
              </a:ext>
            </a:extLst>
          </p:cNvPr>
          <p:cNvSpPr>
            <a:spLocks noGrp="1" noChangeArrowheads="1"/>
          </p:cNvSpPr>
          <p:nvPr>
            <p:ph sz="quarter" idx="1"/>
          </p:nvPr>
        </p:nvSpPr>
        <p:spPr>
          <a:xfrm>
            <a:off x="533400" y="1828800"/>
            <a:ext cx="8153400" cy="4724400"/>
          </a:xfrm>
        </p:spPr>
        <p:txBody>
          <a:bodyPr>
            <a:normAutofit/>
          </a:bodyPr>
          <a:lstStyle/>
          <a:p>
            <a:pPr marL="635000" indent="-404813">
              <a:buFont typeface="Wingdings" pitchFamily="2" charset="2"/>
              <a:buChar char="§"/>
            </a:pPr>
            <a:r>
              <a:rPr lang="en-US" sz="2200" dirty="0"/>
              <a:t>Artificial Intelligence Journal, 1977</a:t>
            </a:r>
          </a:p>
          <a:p>
            <a:endParaRPr lang="en-US" sz="2200" dirty="0"/>
          </a:p>
          <a:p>
            <a:endParaRPr lang="en-US" sz="2200" dirty="0"/>
          </a:p>
          <a:p>
            <a:endParaRPr lang="en-US" sz="2200" dirty="0"/>
          </a:p>
          <a:p>
            <a:endParaRPr lang="en-US" sz="2200" dirty="0"/>
          </a:p>
          <a:p>
            <a:endParaRPr lang="en-US" sz="2200" dirty="0"/>
          </a:p>
          <a:p>
            <a:endParaRPr lang="en-US" sz="2200" dirty="0"/>
          </a:p>
          <a:p>
            <a:pPr marL="635000" lvl="1" indent="-434975">
              <a:buFont typeface="Wingdings" pitchFamily="2" charset="2"/>
              <a:buChar char="§"/>
            </a:pPr>
            <a:r>
              <a:rPr lang="en-US" sz="2200" dirty="0"/>
              <a:t>Still the industrial state of the art</a:t>
            </a:r>
          </a:p>
          <a:p>
            <a:pPr marL="635000" lvl="1" indent="-434975">
              <a:buFont typeface="Wingdings" pitchFamily="2" charset="2"/>
              <a:buChar char="§"/>
            </a:pPr>
            <a:r>
              <a:rPr lang="en-US" sz="2200" dirty="0"/>
              <a:t>SIRI based on GUS architecture</a:t>
            </a:r>
          </a:p>
          <a:p>
            <a:endParaRPr lang="en-US" sz="2200" dirty="0"/>
          </a:p>
        </p:txBody>
      </p:sp>
      <p:pic>
        <p:nvPicPr>
          <p:cNvPr id="5" name="Picture 4">
            <a:extLst>
              <a:ext uri="{FF2B5EF4-FFF2-40B4-BE49-F238E27FC236}">
                <a16:creationId xmlns:a16="http://schemas.microsoft.com/office/drawing/2014/main" id="{5449A206-9886-4F40-8194-A03188B4B1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6836" y="2602245"/>
            <a:ext cx="6127528" cy="1898671"/>
          </a:xfrm>
          <a:prstGeom prst="rect">
            <a:avLst/>
          </a:prstGeom>
        </p:spPr>
      </p:pic>
    </p:spTree>
    <p:extLst>
      <p:ext uri="{BB962C8B-B14F-4D97-AF65-F5344CB8AC3E}">
        <p14:creationId xmlns:p14="http://schemas.microsoft.com/office/powerpoint/2010/main" val="21082330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382000" cy="975361"/>
          </a:xfrm>
        </p:spPr>
        <p:txBody>
          <a:bodyPr>
            <a:normAutofit/>
          </a:bodyPr>
          <a:lstStyle/>
          <a:p>
            <a:r>
              <a:rPr lang="en-US" dirty="0"/>
              <a:t>GUS system : An actual dialogue</a:t>
            </a:r>
          </a:p>
        </p:txBody>
      </p:sp>
      <p:pic>
        <p:nvPicPr>
          <p:cNvPr id="8" name="Content Placeholder 5">
            <a:extLst>
              <a:ext uri="{FF2B5EF4-FFF2-40B4-BE49-F238E27FC236}">
                <a16:creationId xmlns:a16="http://schemas.microsoft.com/office/drawing/2014/main" id="{F280135B-894B-CF4C-B7BD-C86B53D064B3}"/>
              </a:ext>
            </a:extLst>
          </p:cNvPr>
          <p:cNvPicPr>
            <a:picLocks noGrp="1" noChangeAspect="1"/>
          </p:cNvPicPr>
          <p:nvPr>
            <p:ph sz="quarter" idx="1"/>
          </p:nvPr>
        </p:nvPicPr>
        <p:blipFill>
          <a:blip r:embed="rId3"/>
          <a:stretch>
            <a:fillRect/>
          </a:stretch>
        </p:blipFill>
        <p:spPr>
          <a:xfrm>
            <a:off x="485585" y="1314488"/>
            <a:ext cx="8172829" cy="5391112"/>
          </a:xfrm>
        </p:spPr>
      </p:pic>
    </p:spTree>
    <p:extLst>
      <p:ext uri="{BB962C8B-B14F-4D97-AF65-F5344CB8AC3E}">
        <p14:creationId xmlns:p14="http://schemas.microsoft.com/office/powerpoint/2010/main" val="6810230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539325"/>
            <a:ext cx="7543800" cy="899161"/>
          </a:xfrm>
        </p:spPr>
        <p:txBody>
          <a:bodyPr>
            <a:normAutofit/>
          </a:bodyPr>
          <a:lstStyle/>
          <a:p>
            <a:r>
              <a:rPr lang="en-US" dirty="0"/>
              <a:t>Slot types can be complex</a:t>
            </a:r>
          </a:p>
        </p:txBody>
      </p:sp>
      <p:sp>
        <p:nvSpPr>
          <p:cNvPr id="7" name="Rectangle 3">
            <a:extLst>
              <a:ext uri="{FF2B5EF4-FFF2-40B4-BE49-F238E27FC236}">
                <a16:creationId xmlns:a16="http://schemas.microsoft.com/office/drawing/2014/main" id="{E7ED77AC-7704-2E4E-8BE6-7C40AC1DEAA2}"/>
              </a:ext>
            </a:extLst>
          </p:cNvPr>
          <p:cNvSpPr>
            <a:spLocks noGrp="1" noChangeArrowheads="1"/>
          </p:cNvSpPr>
          <p:nvPr>
            <p:ph sz="quarter" idx="1"/>
          </p:nvPr>
        </p:nvSpPr>
        <p:spPr>
          <a:xfrm>
            <a:off x="575310" y="2072639"/>
            <a:ext cx="8229600" cy="899161"/>
          </a:xfrm>
        </p:spPr>
        <p:txBody>
          <a:bodyPr>
            <a:normAutofit/>
          </a:bodyPr>
          <a:lstStyle/>
          <a:p>
            <a:r>
              <a:rPr lang="en-US" sz="2200" dirty="0"/>
              <a:t>The type </a:t>
            </a:r>
            <a:r>
              <a:rPr lang="en-US" sz="2200" i="1" dirty="0"/>
              <a:t>DATE</a:t>
            </a:r>
          </a:p>
        </p:txBody>
      </p:sp>
      <p:pic>
        <p:nvPicPr>
          <p:cNvPr id="8" name="Picture 7">
            <a:extLst>
              <a:ext uri="{FF2B5EF4-FFF2-40B4-BE49-F238E27FC236}">
                <a16:creationId xmlns:a16="http://schemas.microsoft.com/office/drawing/2014/main" id="{7E451236-E0FC-C24D-A998-6961809F78F3}"/>
              </a:ext>
            </a:extLst>
          </p:cNvPr>
          <p:cNvPicPr>
            <a:picLocks noChangeAspect="1"/>
          </p:cNvPicPr>
          <p:nvPr/>
        </p:nvPicPr>
        <p:blipFill>
          <a:blip r:embed="rId3"/>
          <a:stretch>
            <a:fillRect/>
          </a:stretch>
        </p:blipFill>
        <p:spPr>
          <a:xfrm>
            <a:off x="575310" y="2847128"/>
            <a:ext cx="7857739" cy="1517650"/>
          </a:xfrm>
          <a:prstGeom prst="rect">
            <a:avLst/>
          </a:prstGeom>
        </p:spPr>
      </p:pic>
    </p:spTree>
    <p:extLst>
      <p:ext uri="{BB962C8B-B14F-4D97-AF65-F5344CB8AC3E}">
        <p14:creationId xmlns:p14="http://schemas.microsoft.com/office/powerpoint/2010/main" val="1648929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Classes of Dialog Systems</a:t>
            </a:r>
          </a:p>
        </p:txBody>
      </p:sp>
      <p:sp>
        <p:nvSpPr>
          <p:cNvPr id="4" name="Content Placeholder 2">
            <a:extLst>
              <a:ext uri="{FF2B5EF4-FFF2-40B4-BE49-F238E27FC236}">
                <a16:creationId xmlns:a16="http://schemas.microsoft.com/office/drawing/2014/main" id="{96B7ABB8-B8BD-6A44-950D-565048D54D47}"/>
              </a:ext>
            </a:extLst>
          </p:cNvPr>
          <p:cNvSpPr>
            <a:spLocks noGrp="1"/>
          </p:cNvSpPr>
          <p:nvPr>
            <p:ph idx="1"/>
          </p:nvPr>
        </p:nvSpPr>
        <p:spPr>
          <a:xfrm>
            <a:off x="990600" y="2133600"/>
            <a:ext cx="7543801" cy="4023360"/>
          </a:xfrm>
        </p:spPr>
        <p:txBody>
          <a:bodyPr>
            <a:normAutofit/>
          </a:bodyPr>
          <a:lstStyle/>
          <a:p>
            <a:pPr marL="457200" indent="-457200">
              <a:buFont typeface="+mj-lt"/>
              <a:buAutoNum type="arabicPeriod"/>
            </a:pPr>
            <a:r>
              <a:rPr lang="en-US" sz="2200" b="1" dirty="0"/>
              <a:t>Task-Oriented Dialogue Agents</a:t>
            </a:r>
          </a:p>
          <a:p>
            <a:pPr marL="749300" lvl="1" indent="-168275">
              <a:buFont typeface="Wingdings" pitchFamily="2" charset="2"/>
              <a:buChar char="§"/>
            </a:pPr>
            <a:r>
              <a:rPr lang="en-US" sz="2200" dirty="0"/>
              <a:t> Goal-Based Agents</a:t>
            </a:r>
          </a:p>
          <a:p>
            <a:pPr marL="749300" lvl="1" indent="-168275">
              <a:buFont typeface="Wingdings" pitchFamily="2" charset="2"/>
              <a:buChar char="§"/>
            </a:pPr>
            <a:r>
              <a:rPr lang="en-US" sz="2200" dirty="0"/>
              <a:t> Siri, interface with robots, booking flights or hotels</a:t>
            </a:r>
          </a:p>
          <a:p>
            <a:pPr marL="457200" indent="-457200">
              <a:buFont typeface="+mj-lt"/>
              <a:buAutoNum type="arabicPeriod"/>
            </a:pPr>
            <a:endParaRPr lang="en-US" sz="2200" dirty="0"/>
          </a:p>
          <a:p>
            <a:pPr marL="457200" indent="-457200">
              <a:buFont typeface="+mj-lt"/>
              <a:buAutoNum type="arabicPeriod"/>
            </a:pPr>
            <a:r>
              <a:rPr lang="en-US" sz="2200" b="1" dirty="0"/>
              <a:t>Chatbots</a:t>
            </a:r>
          </a:p>
          <a:p>
            <a:pPr marL="749300" lvl="1" indent="-168275">
              <a:buFont typeface="Wingdings" pitchFamily="2" charset="2"/>
              <a:buChar char="§"/>
            </a:pPr>
            <a:r>
              <a:rPr lang="en-US" sz="2200" dirty="0"/>
              <a:t> Systems designed for extended conversations</a:t>
            </a:r>
          </a:p>
          <a:p>
            <a:pPr marL="749300" lvl="1" indent="-168275">
              <a:buFont typeface="Wingdings" pitchFamily="2" charset="2"/>
              <a:buChar char="§"/>
            </a:pPr>
            <a:r>
              <a:rPr lang="en-US" sz="2200" dirty="0"/>
              <a:t> Chatting for fun and entertainment</a:t>
            </a:r>
          </a:p>
          <a:p>
            <a:endParaRPr lang="en-US" sz="2200" dirty="0"/>
          </a:p>
        </p:txBody>
      </p:sp>
    </p:spTree>
    <p:extLst>
      <p:ext uri="{BB962C8B-B14F-4D97-AF65-F5344CB8AC3E}">
        <p14:creationId xmlns:p14="http://schemas.microsoft.com/office/powerpoint/2010/main" val="13853658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Control structure for frame-based dialog</a:t>
            </a:r>
          </a:p>
        </p:txBody>
      </p:sp>
      <p:sp>
        <p:nvSpPr>
          <p:cNvPr id="7" name="Rectangle 3">
            <a:extLst>
              <a:ext uri="{FF2B5EF4-FFF2-40B4-BE49-F238E27FC236}">
                <a16:creationId xmlns:a16="http://schemas.microsoft.com/office/drawing/2014/main" id="{B2BD90B9-A4A6-DF4D-AE33-0585BCCE332D}"/>
              </a:ext>
            </a:extLst>
          </p:cNvPr>
          <p:cNvSpPr>
            <a:spLocks noGrp="1" noChangeArrowheads="1"/>
          </p:cNvSpPr>
          <p:nvPr>
            <p:ph sz="quarter" idx="1"/>
          </p:nvPr>
        </p:nvSpPr>
        <p:spPr>
          <a:xfrm>
            <a:off x="822960" y="2286000"/>
            <a:ext cx="7772400" cy="3276600"/>
          </a:xfrm>
        </p:spPr>
        <p:txBody>
          <a:bodyPr>
            <a:normAutofit/>
          </a:bodyPr>
          <a:lstStyle/>
          <a:p>
            <a:pPr marL="0" indent="0">
              <a:buNone/>
            </a:pPr>
            <a:r>
              <a:rPr lang="en-US" sz="2200" dirty="0"/>
              <a:t>Consider a trivial airline travel system:</a:t>
            </a:r>
            <a:br>
              <a:rPr lang="en-US" sz="2200" dirty="0"/>
            </a:br>
            <a:endParaRPr lang="en-US" sz="2200" dirty="0"/>
          </a:p>
          <a:p>
            <a:pPr marL="661988" lvl="1" indent="-342900">
              <a:buFont typeface="Wingdings" pitchFamily="2" charset="2"/>
              <a:buChar char="§"/>
            </a:pPr>
            <a:r>
              <a:rPr lang="en-US" sz="2200" dirty="0"/>
              <a:t>Ask the user for a departure city</a:t>
            </a:r>
          </a:p>
          <a:p>
            <a:pPr marL="661988" lvl="1" indent="-342900">
              <a:buFont typeface="Wingdings" pitchFamily="2" charset="2"/>
              <a:buChar char="§"/>
            </a:pPr>
            <a:r>
              <a:rPr lang="en-US" sz="2200" dirty="0"/>
              <a:t>Ask for a destination city</a:t>
            </a:r>
          </a:p>
          <a:p>
            <a:pPr marL="661988" lvl="1" indent="-342900">
              <a:buFont typeface="Wingdings" pitchFamily="2" charset="2"/>
              <a:buChar char="§"/>
            </a:pPr>
            <a:r>
              <a:rPr lang="en-US" sz="2200" dirty="0"/>
              <a:t>Ask for a time</a:t>
            </a:r>
          </a:p>
          <a:p>
            <a:pPr marL="661988" lvl="1" indent="-342900">
              <a:buFont typeface="Wingdings" pitchFamily="2" charset="2"/>
              <a:buChar char="§"/>
            </a:pPr>
            <a:r>
              <a:rPr lang="en-US" sz="2200" dirty="0"/>
              <a:t>Ask whether the trip is round-trip or not </a:t>
            </a:r>
          </a:p>
        </p:txBody>
      </p:sp>
    </p:spTree>
    <p:extLst>
      <p:ext uri="{BB962C8B-B14F-4D97-AF65-F5344CB8AC3E}">
        <p14:creationId xmlns:p14="http://schemas.microsoft.com/office/powerpoint/2010/main" val="20295648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Natural language understanding for filling slots in GUS</a:t>
            </a:r>
          </a:p>
        </p:txBody>
      </p:sp>
      <p:sp>
        <p:nvSpPr>
          <p:cNvPr id="6" name="Content Placeholder 2">
            <a:extLst>
              <a:ext uri="{FF2B5EF4-FFF2-40B4-BE49-F238E27FC236}">
                <a16:creationId xmlns:a16="http://schemas.microsoft.com/office/drawing/2014/main" id="{9B43E2DA-AC42-F44F-9C8F-671DC4C5A993}"/>
              </a:ext>
            </a:extLst>
          </p:cNvPr>
          <p:cNvSpPr>
            <a:spLocks noGrp="1"/>
          </p:cNvSpPr>
          <p:nvPr>
            <p:ph sz="quarter" idx="1"/>
          </p:nvPr>
        </p:nvSpPr>
        <p:spPr>
          <a:xfrm>
            <a:off x="822960" y="2024796"/>
            <a:ext cx="7543800" cy="3614004"/>
          </a:xfrm>
        </p:spPr>
        <p:txBody>
          <a:bodyPr>
            <a:normAutofit/>
          </a:bodyPr>
          <a:lstStyle/>
          <a:p>
            <a:pPr marL="514350" indent="-514350">
              <a:buFont typeface="+mj-lt"/>
              <a:buAutoNum type="arabicPeriod"/>
            </a:pPr>
            <a:r>
              <a:rPr lang="en-US" sz="2200" dirty="0"/>
              <a:t>Domain classification</a:t>
            </a:r>
          </a:p>
          <a:p>
            <a:pPr marL="274638" lvl="1" indent="0">
              <a:buNone/>
            </a:pPr>
            <a:r>
              <a:rPr lang="en-US" sz="2200" dirty="0"/>
              <a:t>Asking weather? Booking a flight? Programming alarm clock?</a:t>
            </a:r>
          </a:p>
          <a:p>
            <a:pPr marL="514350" indent="-514350">
              <a:buFont typeface="+mj-lt"/>
              <a:buAutoNum type="arabicPeriod"/>
            </a:pPr>
            <a:r>
              <a:rPr lang="en-US" sz="2200" dirty="0"/>
              <a:t>Intent Determination</a:t>
            </a:r>
          </a:p>
          <a:p>
            <a:pPr marL="274638" lvl="1" indent="0">
              <a:buNone/>
            </a:pPr>
            <a:r>
              <a:rPr lang="en-US" sz="2200" dirty="0"/>
              <a:t>Find a Movie, Show Flight, Remove Calendar </a:t>
            </a:r>
            <a:r>
              <a:rPr lang="en-US" sz="2200" dirty="0" err="1"/>
              <a:t>Appt</a:t>
            </a:r>
            <a:endParaRPr lang="en-US" sz="2200" dirty="0"/>
          </a:p>
          <a:p>
            <a:pPr marL="514350" indent="-514350">
              <a:buFont typeface="+mj-lt"/>
              <a:buAutoNum type="arabicPeriod"/>
            </a:pPr>
            <a:r>
              <a:rPr lang="en-US" sz="2200" dirty="0"/>
              <a:t>Slot Filling</a:t>
            </a:r>
          </a:p>
          <a:p>
            <a:pPr marL="274638" lvl="1" indent="0">
              <a:buNone/>
            </a:pPr>
            <a:r>
              <a:rPr lang="en-US" sz="2200" dirty="0"/>
              <a:t>Extract the actual slots and fillers</a:t>
            </a:r>
          </a:p>
        </p:txBody>
      </p:sp>
    </p:spTree>
    <p:extLst>
      <p:ext uri="{BB962C8B-B14F-4D97-AF65-F5344CB8AC3E}">
        <p14:creationId xmlns:p14="http://schemas.microsoft.com/office/powerpoint/2010/main" val="3628736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Natural language understanding for filling slots in GUS</a:t>
            </a:r>
          </a:p>
        </p:txBody>
      </p:sp>
      <p:sp>
        <p:nvSpPr>
          <p:cNvPr id="7" name="Rectangle 3">
            <a:extLst>
              <a:ext uri="{FF2B5EF4-FFF2-40B4-BE49-F238E27FC236}">
                <a16:creationId xmlns:a16="http://schemas.microsoft.com/office/drawing/2014/main" id="{72D14C03-1B60-EE4C-96E2-06C4A4EDAFA6}"/>
              </a:ext>
            </a:extLst>
          </p:cNvPr>
          <p:cNvSpPr>
            <a:spLocks noGrp="1" noChangeArrowheads="1"/>
          </p:cNvSpPr>
          <p:nvPr>
            <p:ph sz="quarter" idx="1"/>
          </p:nvPr>
        </p:nvSpPr>
        <p:spPr>
          <a:xfrm>
            <a:off x="822960" y="1999396"/>
            <a:ext cx="7772400" cy="4572000"/>
          </a:xfrm>
        </p:spPr>
        <p:txBody>
          <a:bodyPr>
            <a:normAutofit/>
          </a:bodyPr>
          <a:lstStyle/>
          <a:p>
            <a:pPr marL="0" indent="0">
              <a:buNone/>
            </a:pPr>
            <a:r>
              <a:rPr lang="en-US" sz="2600" dirty="0">
                <a:latin typeface="Courier" charset="0"/>
                <a:ea typeface="Courier" charset="0"/>
                <a:cs typeface="Courier" charset="0"/>
              </a:rPr>
              <a:t>Show me morning flights from Boston to SF on Tuesday.</a:t>
            </a:r>
          </a:p>
          <a:p>
            <a:pPr marL="0" indent="0">
              <a:buNone/>
            </a:pPr>
            <a:endParaRPr lang="en-US" sz="2400" dirty="0">
              <a:latin typeface="Courier" charset="0"/>
              <a:ea typeface="Courier" charset="0"/>
              <a:cs typeface="Courier" charset="0"/>
            </a:endParaRPr>
          </a:p>
        </p:txBody>
      </p:sp>
      <p:pic>
        <p:nvPicPr>
          <p:cNvPr id="8" name="Picture 7">
            <a:extLst>
              <a:ext uri="{FF2B5EF4-FFF2-40B4-BE49-F238E27FC236}">
                <a16:creationId xmlns:a16="http://schemas.microsoft.com/office/drawing/2014/main" id="{5C3BDEE5-A2D1-9C40-8A82-EB44249021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0700" y="3124200"/>
            <a:ext cx="5562600" cy="2781300"/>
          </a:xfrm>
          <a:prstGeom prst="rect">
            <a:avLst/>
          </a:prstGeom>
        </p:spPr>
      </p:pic>
    </p:spTree>
    <p:extLst>
      <p:ext uri="{BB962C8B-B14F-4D97-AF65-F5344CB8AC3E}">
        <p14:creationId xmlns:p14="http://schemas.microsoft.com/office/powerpoint/2010/main" val="20468129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Natural language understanding for filling slots in GUS</a:t>
            </a:r>
          </a:p>
        </p:txBody>
      </p:sp>
      <p:sp>
        <p:nvSpPr>
          <p:cNvPr id="10" name="Rectangle 3">
            <a:extLst>
              <a:ext uri="{FF2B5EF4-FFF2-40B4-BE49-F238E27FC236}">
                <a16:creationId xmlns:a16="http://schemas.microsoft.com/office/drawing/2014/main" id="{D4C39913-2255-1940-AF4E-AFC63E05AA39}"/>
              </a:ext>
            </a:extLst>
          </p:cNvPr>
          <p:cNvSpPr>
            <a:spLocks noGrp="1" noChangeArrowheads="1"/>
          </p:cNvSpPr>
          <p:nvPr>
            <p:ph sz="quarter" idx="1"/>
          </p:nvPr>
        </p:nvSpPr>
        <p:spPr>
          <a:xfrm>
            <a:off x="944879" y="2133600"/>
            <a:ext cx="7741919" cy="3868004"/>
          </a:xfrm>
        </p:spPr>
        <p:txBody>
          <a:bodyPr>
            <a:normAutofit/>
          </a:bodyPr>
          <a:lstStyle/>
          <a:p>
            <a:pPr marL="0" indent="0">
              <a:buNone/>
            </a:pPr>
            <a:r>
              <a:rPr lang="en-US" sz="2600" dirty="0">
                <a:latin typeface="Courier" charset="0"/>
                <a:ea typeface="Courier" charset="0"/>
                <a:cs typeface="Courier" charset="0"/>
              </a:rPr>
              <a:t>Wake me tomorrow at six.</a:t>
            </a:r>
          </a:p>
          <a:p>
            <a:pPr marL="0" indent="0">
              <a:buNone/>
            </a:pPr>
            <a:endParaRPr lang="en-US" sz="2600" dirty="0">
              <a:latin typeface="Courier" charset="0"/>
              <a:ea typeface="Courier" charset="0"/>
              <a:cs typeface="Courier" charset="0"/>
            </a:endParaRPr>
          </a:p>
        </p:txBody>
      </p:sp>
      <p:pic>
        <p:nvPicPr>
          <p:cNvPr id="11" name="Picture 10">
            <a:extLst>
              <a:ext uri="{FF2B5EF4-FFF2-40B4-BE49-F238E27FC236}">
                <a16:creationId xmlns:a16="http://schemas.microsoft.com/office/drawing/2014/main" id="{941D1842-7B03-3B4A-9A02-805C6B8D31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2971800"/>
            <a:ext cx="6027420" cy="1369868"/>
          </a:xfrm>
          <a:prstGeom prst="rect">
            <a:avLst/>
          </a:prstGeom>
        </p:spPr>
      </p:pic>
    </p:spTree>
    <p:extLst>
      <p:ext uri="{BB962C8B-B14F-4D97-AF65-F5344CB8AC3E}">
        <p14:creationId xmlns:p14="http://schemas.microsoft.com/office/powerpoint/2010/main" val="15679172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FD4CE1-4FFD-4A40-ABA6-815B4A3B674A}"/>
              </a:ext>
            </a:extLst>
          </p:cNvPr>
          <p:cNvSpPr>
            <a:spLocks noGrp="1"/>
          </p:cNvSpPr>
          <p:nvPr>
            <p:ph type="title"/>
          </p:nvPr>
        </p:nvSpPr>
        <p:spPr>
          <a:xfrm>
            <a:off x="800100" y="457200"/>
            <a:ext cx="7543800" cy="1051561"/>
          </a:xfrm>
        </p:spPr>
        <p:txBody>
          <a:bodyPr/>
          <a:lstStyle/>
          <a:p>
            <a:r>
              <a:rPr lang="en-US" dirty="0"/>
              <a:t>Rule-based Slot-filling</a:t>
            </a:r>
          </a:p>
        </p:txBody>
      </p:sp>
      <p:sp>
        <p:nvSpPr>
          <p:cNvPr id="5" name="Content Placeholder 2">
            <a:extLst>
              <a:ext uri="{FF2B5EF4-FFF2-40B4-BE49-F238E27FC236}">
                <a16:creationId xmlns:a16="http://schemas.microsoft.com/office/drawing/2014/main" id="{6FC76C56-1A4A-E84C-BD22-80F154AE4C67}"/>
              </a:ext>
            </a:extLst>
          </p:cNvPr>
          <p:cNvSpPr>
            <a:spLocks noGrp="1"/>
          </p:cNvSpPr>
          <p:nvPr>
            <p:ph sz="quarter" idx="1"/>
          </p:nvPr>
        </p:nvSpPr>
        <p:spPr>
          <a:xfrm>
            <a:off x="822960" y="1828800"/>
            <a:ext cx="7543800" cy="3810000"/>
          </a:xfrm>
        </p:spPr>
        <p:txBody>
          <a:bodyPr>
            <a:normAutofit/>
          </a:bodyPr>
          <a:lstStyle/>
          <a:p>
            <a:pPr marL="692150" indent="-404813">
              <a:buFont typeface="Wingdings" pitchFamily="2" charset="2"/>
              <a:buChar char="§"/>
            </a:pPr>
            <a:r>
              <a:rPr lang="en-US" sz="2200" dirty="0"/>
              <a:t> Semantic Grammar Rules or Regular Expressions</a:t>
            </a:r>
          </a:p>
          <a:p>
            <a:pPr marL="287337" indent="0">
              <a:buNone/>
            </a:pPr>
            <a:r>
              <a:rPr lang="en-US" dirty="0">
                <a:latin typeface="Courier" charset="0"/>
                <a:ea typeface="Courier" charset="0"/>
                <a:cs typeface="Courier" charset="0"/>
              </a:rPr>
              <a:t>Wake me (up) | set (</a:t>
            </a:r>
            <a:r>
              <a:rPr lang="en-US" dirty="0" err="1">
                <a:latin typeface="Courier" charset="0"/>
                <a:ea typeface="Courier" charset="0"/>
                <a:cs typeface="Courier" charset="0"/>
              </a:rPr>
              <a:t>the|an</a:t>
            </a:r>
            <a:r>
              <a:rPr lang="en-US" dirty="0">
                <a:latin typeface="Courier" charset="0"/>
                <a:ea typeface="Courier" charset="0"/>
                <a:cs typeface="Courier" charset="0"/>
              </a:rPr>
              <a:t>) alarm | get me up</a:t>
            </a:r>
          </a:p>
          <a:p>
            <a:pPr marL="692150" indent="-404813">
              <a:buFont typeface="Wingdings" pitchFamily="2" charset="2"/>
              <a:buChar char="§"/>
            </a:pPr>
            <a:endParaRPr lang="en-US" sz="2200" dirty="0"/>
          </a:p>
        </p:txBody>
      </p:sp>
      <p:pic>
        <p:nvPicPr>
          <p:cNvPr id="6" name="Picture 5">
            <a:extLst>
              <a:ext uri="{FF2B5EF4-FFF2-40B4-BE49-F238E27FC236}">
                <a16:creationId xmlns:a16="http://schemas.microsoft.com/office/drawing/2014/main" id="{7120A82C-1CD8-934A-A946-808ED0320C04}"/>
              </a:ext>
            </a:extLst>
          </p:cNvPr>
          <p:cNvPicPr>
            <a:picLocks noChangeAspect="1"/>
          </p:cNvPicPr>
          <p:nvPr/>
        </p:nvPicPr>
        <p:blipFill rotWithShape="1">
          <a:blip r:embed="rId3"/>
          <a:srcRect l="578"/>
          <a:stretch/>
        </p:blipFill>
        <p:spPr>
          <a:xfrm>
            <a:off x="800100" y="2935069"/>
            <a:ext cx="7869087" cy="2057400"/>
          </a:xfrm>
          <a:prstGeom prst="rect">
            <a:avLst/>
          </a:prstGeom>
        </p:spPr>
      </p:pic>
      <p:sp>
        <p:nvSpPr>
          <p:cNvPr id="7" name="Rectangle 6">
            <a:extLst>
              <a:ext uri="{FF2B5EF4-FFF2-40B4-BE49-F238E27FC236}">
                <a16:creationId xmlns:a16="http://schemas.microsoft.com/office/drawing/2014/main" id="{BC716639-D34E-F445-B8FE-49DC26A06DEC}"/>
              </a:ext>
            </a:extLst>
          </p:cNvPr>
          <p:cNvSpPr/>
          <p:nvPr/>
        </p:nvSpPr>
        <p:spPr>
          <a:xfrm>
            <a:off x="1278346" y="5181600"/>
            <a:ext cx="7101840" cy="646331"/>
          </a:xfrm>
          <a:prstGeom prst="rect">
            <a:avLst/>
          </a:prstGeom>
        </p:spPr>
        <p:txBody>
          <a:bodyPr wrap="square">
            <a:spAutoFit/>
          </a:bodyPr>
          <a:lstStyle/>
          <a:p>
            <a:r>
              <a:rPr lang="en-US" dirty="0"/>
              <a:t>A semantic grammar parse for a user sentence, using slot names as the internal parse tree nodes</a:t>
            </a:r>
          </a:p>
        </p:txBody>
      </p:sp>
    </p:spTree>
    <p:extLst>
      <p:ext uri="{BB962C8B-B14F-4D97-AF65-F5344CB8AC3E}">
        <p14:creationId xmlns:p14="http://schemas.microsoft.com/office/powerpoint/2010/main" val="4663570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FD4CE1-4FFD-4A40-ABA6-815B4A3B674A}"/>
              </a:ext>
            </a:extLst>
          </p:cNvPr>
          <p:cNvSpPr>
            <a:spLocks noGrp="1"/>
          </p:cNvSpPr>
          <p:nvPr>
            <p:ph type="title"/>
          </p:nvPr>
        </p:nvSpPr>
        <p:spPr>
          <a:xfrm>
            <a:off x="800100" y="457200"/>
            <a:ext cx="7543800" cy="1051561"/>
          </a:xfrm>
        </p:spPr>
        <p:txBody>
          <a:bodyPr/>
          <a:lstStyle/>
          <a:p>
            <a:r>
              <a:rPr lang="en-US" dirty="0"/>
              <a:t>Rule Sets</a:t>
            </a:r>
          </a:p>
        </p:txBody>
      </p:sp>
      <p:sp>
        <p:nvSpPr>
          <p:cNvPr id="5" name="Content Placeholder 2">
            <a:extLst>
              <a:ext uri="{FF2B5EF4-FFF2-40B4-BE49-F238E27FC236}">
                <a16:creationId xmlns:a16="http://schemas.microsoft.com/office/drawing/2014/main" id="{6FC76C56-1A4A-E84C-BD22-80F154AE4C67}"/>
              </a:ext>
            </a:extLst>
          </p:cNvPr>
          <p:cNvSpPr>
            <a:spLocks noGrp="1"/>
          </p:cNvSpPr>
          <p:nvPr>
            <p:ph sz="quarter" idx="1"/>
          </p:nvPr>
        </p:nvSpPr>
        <p:spPr>
          <a:xfrm>
            <a:off x="822960" y="2024796"/>
            <a:ext cx="7543800" cy="3614004"/>
          </a:xfrm>
        </p:spPr>
        <p:txBody>
          <a:bodyPr>
            <a:normAutofit/>
          </a:bodyPr>
          <a:lstStyle/>
          <a:p>
            <a:pPr marL="460375" indent="-460375">
              <a:buFont typeface="Wingdings" pitchFamily="2" charset="2"/>
              <a:buChar char="§"/>
            </a:pPr>
            <a:r>
              <a:rPr lang="en-US" sz="2200" dirty="0"/>
              <a:t>Collections of </a:t>
            </a:r>
            <a:r>
              <a:rPr lang="en-US" sz="2200" b="1" dirty="0"/>
              <a:t>rules </a:t>
            </a:r>
            <a:r>
              <a:rPr lang="en-US" sz="2200" dirty="0"/>
              <a:t>consisting of: </a:t>
            </a:r>
          </a:p>
          <a:p>
            <a:pPr marL="922338" lvl="1" indent="-230188">
              <a:buFont typeface="Wingdings" pitchFamily="2" charset="2"/>
              <a:buChar char="§"/>
            </a:pPr>
            <a:r>
              <a:rPr lang="en-US" sz="2200" dirty="0"/>
              <a:t>condition </a:t>
            </a:r>
          </a:p>
          <a:p>
            <a:pPr marL="922338" lvl="1" indent="-230188">
              <a:buFont typeface="Wingdings" pitchFamily="2" charset="2"/>
              <a:buChar char="§"/>
            </a:pPr>
            <a:r>
              <a:rPr lang="en-US" sz="2200" dirty="0"/>
              <a:t>action </a:t>
            </a:r>
          </a:p>
          <a:p>
            <a:pPr marL="460375" indent="-460375">
              <a:buFont typeface="Wingdings" pitchFamily="2" charset="2"/>
              <a:buChar char="§"/>
            </a:pPr>
            <a:r>
              <a:rPr lang="en-US" sz="2200" dirty="0"/>
              <a:t>When user input is processed,  facts added to store and</a:t>
            </a:r>
          </a:p>
          <a:p>
            <a:pPr marL="922338" lvl="1" indent="-230188">
              <a:buFont typeface="Wingdings" pitchFamily="2" charset="2"/>
              <a:buChar char="§"/>
            </a:pPr>
            <a:r>
              <a:rPr lang="en-US" sz="2200" dirty="0"/>
              <a:t>rule conditions are evaluated </a:t>
            </a:r>
          </a:p>
          <a:p>
            <a:pPr marL="922338" lvl="1" indent="-230188">
              <a:buFont typeface="Wingdings" pitchFamily="2" charset="2"/>
              <a:buChar char="§"/>
            </a:pPr>
            <a:r>
              <a:rPr lang="en-US" sz="2200" dirty="0"/>
              <a:t>relevant actions executed</a:t>
            </a:r>
          </a:p>
          <a:p>
            <a:pPr marL="630237" indent="-342900">
              <a:buFont typeface="Wingdings" pitchFamily="2" charset="2"/>
              <a:buChar char="§"/>
            </a:pPr>
            <a:endParaRPr lang="en-US" sz="2200" dirty="0"/>
          </a:p>
        </p:txBody>
      </p:sp>
    </p:spTree>
    <p:extLst>
      <p:ext uri="{BB962C8B-B14F-4D97-AF65-F5344CB8AC3E}">
        <p14:creationId xmlns:p14="http://schemas.microsoft.com/office/powerpoint/2010/main" val="39504499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FD4CE1-4FFD-4A40-ABA6-815B4A3B674A}"/>
              </a:ext>
            </a:extLst>
          </p:cNvPr>
          <p:cNvSpPr>
            <a:spLocks noGrp="1"/>
          </p:cNvSpPr>
          <p:nvPr>
            <p:ph type="title"/>
          </p:nvPr>
        </p:nvSpPr>
        <p:spPr>
          <a:xfrm>
            <a:off x="822960" y="267280"/>
            <a:ext cx="7543800" cy="1051561"/>
          </a:xfrm>
        </p:spPr>
        <p:txBody>
          <a:bodyPr/>
          <a:lstStyle/>
          <a:p>
            <a:r>
              <a:rPr lang="en-US" dirty="0"/>
              <a:t>Dialogue-State Architecture</a:t>
            </a:r>
          </a:p>
        </p:txBody>
      </p:sp>
      <p:sp>
        <p:nvSpPr>
          <p:cNvPr id="5" name="Content Placeholder 2">
            <a:extLst>
              <a:ext uri="{FF2B5EF4-FFF2-40B4-BE49-F238E27FC236}">
                <a16:creationId xmlns:a16="http://schemas.microsoft.com/office/drawing/2014/main" id="{6FC76C56-1A4A-E84C-BD22-80F154AE4C67}"/>
              </a:ext>
            </a:extLst>
          </p:cNvPr>
          <p:cNvSpPr>
            <a:spLocks noGrp="1"/>
          </p:cNvSpPr>
          <p:nvPr>
            <p:ph sz="quarter" idx="1"/>
          </p:nvPr>
        </p:nvSpPr>
        <p:spPr>
          <a:xfrm>
            <a:off x="833846" y="1347870"/>
            <a:ext cx="7929154" cy="5357730"/>
          </a:xfrm>
        </p:spPr>
        <p:txBody>
          <a:bodyPr>
            <a:normAutofit/>
          </a:bodyPr>
          <a:lstStyle/>
          <a:p>
            <a:pPr marL="630237" indent="-342900">
              <a:buFont typeface="Wingdings" pitchFamily="2" charset="2"/>
              <a:buChar char="§"/>
            </a:pPr>
            <a:r>
              <a:rPr lang="en-US" sz="2200" dirty="0"/>
              <a:t>More sophisticated version of frame-based architecture</a:t>
            </a:r>
          </a:p>
        </p:txBody>
      </p:sp>
      <p:pic>
        <p:nvPicPr>
          <p:cNvPr id="2" name="Picture 1">
            <a:extLst>
              <a:ext uri="{FF2B5EF4-FFF2-40B4-BE49-F238E27FC236}">
                <a16:creationId xmlns:a16="http://schemas.microsoft.com/office/drawing/2014/main" id="{7F2DC576-8D8D-A145-B6D7-41A4F25E8F37}"/>
              </a:ext>
            </a:extLst>
          </p:cNvPr>
          <p:cNvPicPr>
            <a:picLocks noChangeAspect="1"/>
          </p:cNvPicPr>
          <p:nvPr/>
        </p:nvPicPr>
        <p:blipFill>
          <a:blip r:embed="rId3"/>
          <a:stretch>
            <a:fillRect/>
          </a:stretch>
        </p:blipFill>
        <p:spPr>
          <a:xfrm>
            <a:off x="948690" y="1905000"/>
            <a:ext cx="7346950" cy="4380920"/>
          </a:xfrm>
          <a:prstGeom prst="rect">
            <a:avLst/>
          </a:prstGeom>
        </p:spPr>
      </p:pic>
      <p:sp>
        <p:nvSpPr>
          <p:cNvPr id="3" name="Rectangle 2">
            <a:extLst>
              <a:ext uri="{FF2B5EF4-FFF2-40B4-BE49-F238E27FC236}">
                <a16:creationId xmlns:a16="http://schemas.microsoft.com/office/drawing/2014/main" id="{A7D64FEC-BA3E-CF4A-ADCD-7BEB0CC49D98}"/>
              </a:ext>
            </a:extLst>
          </p:cNvPr>
          <p:cNvSpPr/>
          <p:nvPr/>
        </p:nvSpPr>
        <p:spPr>
          <a:xfrm>
            <a:off x="5943600" y="6311094"/>
            <a:ext cx="2224070" cy="369332"/>
          </a:xfrm>
          <a:prstGeom prst="rect">
            <a:avLst/>
          </a:prstGeom>
        </p:spPr>
        <p:txBody>
          <a:bodyPr wrap="none">
            <a:spAutoFit/>
          </a:bodyPr>
          <a:lstStyle/>
          <a:p>
            <a:r>
              <a:rPr lang="en-US" dirty="0"/>
              <a:t>Williams et al. (2016)</a:t>
            </a:r>
          </a:p>
        </p:txBody>
      </p:sp>
    </p:spTree>
    <p:extLst>
      <p:ext uri="{BB962C8B-B14F-4D97-AF65-F5344CB8AC3E}">
        <p14:creationId xmlns:p14="http://schemas.microsoft.com/office/powerpoint/2010/main" val="40650485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392E2F7-1557-FF4B-8B67-866C15BB3E1E}"/>
              </a:ext>
            </a:extLst>
          </p:cNvPr>
          <p:cNvSpPr txBox="1">
            <a:spLocks/>
          </p:cNvSpPr>
          <p:nvPr/>
        </p:nvSpPr>
        <p:spPr>
          <a:xfrm>
            <a:off x="685800" y="762000"/>
            <a:ext cx="7543801" cy="5547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749808" lvl="1" indent="-457200">
              <a:buFont typeface="Wingdings" pitchFamily="2" charset="2"/>
              <a:buChar char="§"/>
            </a:pPr>
            <a:r>
              <a:rPr lang="en-US" sz="2400" dirty="0"/>
              <a:t>NLU Component:</a:t>
            </a:r>
          </a:p>
          <a:p>
            <a:pPr marL="808038" lvl="2" indent="-347663">
              <a:buFont typeface="Arial" panose="020B0604020202020204" pitchFamily="34" charset="0"/>
              <a:buChar char="•"/>
            </a:pPr>
            <a:r>
              <a:rPr lang="en-US" sz="2200" dirty="0"/>
              <a:t>Extract slot fillers using Machine Learning rather than rules</a:t>
            </a:r>
            <a:br>
              <a:rPr lang="en-US" sz="2000" dirty="0"/>
            </a:br>
            <a:endParaRPr lang="en-US" sz="2000" dirty="0"/>
          </a:p>
          <a:p>
            <a:pPr marL="749808" lvl="1" indent="-457200">
              <a:buFont typeface="Wingdings" pitchFamily="2" charset="2"/>
              <a:buChar char="§"/>
            </a:pPr>
            <a:r>
              <a:rPr lang="en-US" sz="2400" dirty="0"/>
              <a:t>Dialogue State Tracker:</a:t>
            </a:r>
          </a:p>
          <a:p>
            <a:pPr marL="818388" lvl="2" indent="-342900">
              <a:buFont typeface="Arial" panose="020B0604020202020204" pitchFamily="34" charset="0"/>
              <a:buChar char="•"/>
            </a:pPr>
            <a:r>
              <a:rPr lang="en-US" sz="2200" dirty="0"/>
              <a:t>Maintains current state of dialogue, user’s most recent dialogue act</a:t>
            </a:r>
            <a:br>
              <a:rPr lang="en-US" sz="2200" dirty="0"/>
            </a:br>
            <a:endParaRPr lang="en-US" sz="2200" dirty="0"/>
          </a:p>
          <a:p>
            <a:pPr marL="749808" lvl="1" indent="-457200">
              <a:buFont typeface="Wingdings" pitchFamily="2" charset="2"/>
              <a:buChar char="§"/>
            </a:pPr>
            <a:r>
              <a:rPr lang="en-US" sz="2400" dirty="0"/>
              <a:t>Dialogue policy: </a:t>
            </a:r>
          </a:p>
          <a:p>
            <a:pPr marL="818388" lvl="2" indent="-342900">
              <a:buFont typeface="Arial" panose="020B0604020202020204" pitchFamily="34" charset="0"/>
              <a:buChar char="•"/>
            </a:pPr>
            <a:r>
              <a:rPr lang="en-US" sz="2000" dirty="0"/>
              <a:t>Decides what the system should do or say next</a:t>
            </a:r>
          </a:p>
          <a:p>
            <a:pPr marL="818388" lvl="2" indent="-342900">
              <a:buFont typeface="Arial" panose="020B0604020202020204" pitchFamily="34" charset="0"/>
              <a:buChar char="•"/>
            </a:pPr>
            <a:r>
              <a:rPr lang="en-US" sz="2000" dirty="0"/>
              <a:t>When to answer user’s questions, when to make a suggestion</a:t>
            </a:r>
          </a:p>
          <a:p>
            <a:pPr marL="475488" lvl="2" indent="0">
              <a:buNone/>
            </a:pPr>
            <a:endParaRPr lang="en-US" sz="1800" dirty="0"/>
          </a:p>
          <a:p>
            <a:pPr marL="749808" lvl="1" indent="-457200">
              <a:buFont typeface="Wingdings" pitchFamily="2" charset="2"/>
              <a:buChar char="§"/>
            </a:pPr>
            <a:r>
              <a:rPr lang="en-US" sz="2400" dirty="0"/>
              <a:t>Natural Language Generation Component:</a:t>
            </a:r>
          </a:p>
          <a:p>
            <a:pPr marL="932688" lvl="2" indent="-457200">
              <a:buFont typeface="Arial" panose="020B0604020202020204" pitchFamily="34" charset="0"/>
              <a:buChar char="•"/>
            </a:pPr>
            <a:r>
              <a:rPr lang="en-US" sz="2000" dirty="0"/>
              <a:t>Condition on exact context to produce turns that seem much more natural</a:t>
            </a:r>
          </a:p>
          <a:p>
            <a:pPr marL="932688" lvl="2" indent="-457200">
              <a:buFont typeface="Wingdings" pitchFamily="2" charset="2"/>
              <a:buChar char="§"/>
            </a:pPr>
            <a:endParaRPr lang="en-US" sz="2000" dirty="0"/>
          </a:p>
        </p:txBody>
      </p:sp>
    </p:spTree>
    <p:extLst>
      <p:ext uri="{BB962C8B-B14F-4D97-AF65-F5344CB8AC3E}">
        <p14:creationId xmlns:p14="http://schemas.microsoft.com/office/powerpoint/2010/main" val="42404900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FD4CE1-4FFD-4A40-ABA6-815B4A3B674A}"/>
              </a:ext>
            </a:extLst>
          </p:cNvPr>
          <p:cNvSpPr>
            <a:spLocks noGrp="1"/>
          </p:cNvSpPr>
          <p:nvPr>
            <p:ph type="title"/>
          </p:nvPr>
        </p:nvSpPr>
        <p:spPr>
          <a:xfrm>
            <a:off x="914400" y="544788"/>
            <a:ext cx="7543800" cy="822961"/>
          </a:xfrm>
        </p:spPr>
        <p:txBody>
          <a:bodyPr/>
          <a:lstStyle/>
          <a:p>
            <a:r>
              <a:rPr lang="en-US" dirty="0"/>
              <a:t>Dialogue Acts</a:t>
            </a:r>
          </a:p>
        </p:txBody>
      </p:sp>
      <p:sp>
        <p:nvSpPr>
          <p:cNvPr id="5" name="Content Placeholder 2">
            <a:extLst>
              <a:ext uri="{FF2B5EF4-FFF2-40B4-BE49-F238E27FC236}">
                <a16:creationId xmlns:a16="http://schemas.microsoft.com/office/drawing/2014/main" id="{6FC76C56-1A4A-E84C-BD22-80F154AE4C67}"/>
              </a:ext>
            </a:extLst>
          </p:cNvPr>
          <p:cNvSpPr>
            <a:spLocks noGrp="1"/>
          </p:cNvSpPr>
          <p:nvPr>
            <p:ph sz="quarter" idx="1"/>
          </p:nvPr>
        </p:nvSpPr>
        <p:spPr>
          <a:xfrm>
            <a:off x="685800" y="1680251"/>
            <a:ext cx="7882164" cy="4632962"/>
          </a:xfrm>
        </p:spPr>
        <p:txBody>
          <a:bodyPr>
            <a:normAutofit/>
          </a:bodyPr>
          <a:lstStyle/>
          <a:p>
            <a:pPr marL="692150" indent="-404813">
              <a:buFont typeface="Wingdings" pitchFamily="2" charset="2"/>
              <a:buChar char="§"/>
            </a:pPr>
            <a:r>
              <a:rPr lang="en-US" sz="2200" dirty="0"/>
              <a:t>Combining idea of speech acts and grounding into a single representation</a:t>
            </a:r>
          </a:p>
        </p:txBody>
      </p:sp>
      <p:pic>
        <p:nvPicPr>
          <p:cNvPr id="3" name="Picture 2">
            <a:extLst>
              <a:ext uri="{FF2B5EF4-FFF2-40B4-BE49-F238E27FC236}">
                <a16:creationId xmlns:a16="http://schemas.microsoft.com/office/drawing/2014/main" id="{D757537C-0E88-A94F-B0AA-62963989B531}"/>
              </a:ext>
            </a:extLst>
          </p:cNvPr>
          <p:cNvPicPr>
            <a:picLocks noChangeAspect="1"/>
          </p:cNvPicPr>
          <p:nvPr/>
        </p:nvPicPr>
        <p:blipFill>
          <a:blip r:embed="rId3"/>
          <a:stretch>
            <a:fillRect/>
          </a:stretch>
        </p:blipFill>
        <p:spPr>
          <a:xfrm>
            <a:off x="1060940" y="2598418"/>
            <a:ext cx="7386374" cy="2960412"/>
          </a:xfrm>
          <a:prstGeom prst="rect">
            <a:avLst/>
          </a:prstGeom>
        </p:spPr>
      </p:pic>
      <p:sp>
        <p:nvSpPr>
          <p:cNvPr id="8" name="Rectangle 7">
            <a:extLst>
              <a:ext uri="{FF2B5EF4-FFF2-40B4-BE49-F238E27FC236}">
                <a16:creationId xmlns:a16="http://schemas.microsoft.com/office/drawing/2014/main" id="{C2F156C6-4593-3049-BF6F-84C9B5E3DB14}"/>
              </a:ext>
            </a:extLst>
          </p:cNvPr>
          <p:cNvSpPr/>
          <p:nvPr/>
        </p:nvSpPr>
        <p:spPr>
          <a:xfrm>
            <a:off x="1787770" y="5612856"/>
            <a:ext cx="5932714" cy="646331"/>
          </a:xfrm>
          <a:prstGeom prst="rect">
            <a:avLst/>
          </a:prstGeom>
        </p:spPr>
        <p:txBody>
          <a:bodyPr wrap="square">
            <a:spAutoFit/>
          </a:bodyPr>
          <a:lstStyle/>
          <a:p>
            <a:r>
              <a:rPr lang="en-US" dirty="0"/>
              <a:t>Dialogue acts used by a restaurant recommendation system </a:t>
            </a:r>
            <a:br>
              <a:rPr lang="en-US" dirty="0"/>
            </a:br>
            <a:r>
              <a:rPr lang="en-US" dirty="0"/>
              <a:t>(Young et al. (2010))</a:t>
            </a:r>
          </a:p>
        </p:txBody>
      </p:sp>
    </p:spTree>
    <p:extLst>
      <p:ext uri="{BB962C8B-B14F-4D97-AF65-F5344CB8AC3E}">
        <p14:creationId xmlns:p14="http://schemas.microsoft.com/office/powerpoint/2010/main" val="31455862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FD4CE1-4FFD-4A40-ABA6-815B4A3B674A}"/>
              </a:ext>
            </a:extLst>
          </p:cNvPr>
          <p:cNvSpPr>
            <a:spLocks noGrp="1"/>
          </p:cNvSpPr>
          <p:nvPr>
            <p:ph type="title"/>
          </p:nvPr>
        </p:nvSpPr>
        <p:spPr>
          <a:xfrm>
            <a:off x="914400" y="544788"/>
            <a:ext cx="7543800" cy="822961"/>
          </a:xfrm>
        </p:spPr>
        <p:txBody>
          <a:bodyPr/>
          <a:lstStyle/>
          <a:p>
            <a:r>
              <a:rPr lang="en-US" dirty="0"/>
              <a:t>Dialogue Acts</a:t>
            </a:r>
          </a:p>
        </p:txBody>
      </p:sp>
      <p:pic>
        <p:nvPicPr>
          <p:cNvPr id="2" name="Picture 1">
            <a:extLst>
              <a:ext uri="{FF2B5EF4-FFF2-40B4-BE49-F238E27FC236}">
                <a16:creationId xmlns:a16="http://schemas.microsoft.com/office/drawing/2014/main" id="{8318BAC4-A113-3D47-98A7-83BE9FB37746}"/>
              </a:ext>
            </a:extLst>
          </p:cNvPr>
          <p:cNvPicPr>
            <a:picLocks noChangeAspect="1"/>
          </p:cNvPicPr>
          <p:nvPr/>
        </p:nvPicPr>
        <p:blipFill>
          <a:blip r:embed="rId3"/>
          <a:stretch>
            <a:fillRect/>
          </a:stretch>
        </p:blipFill>
        <p:spPr>
          <a:xfrm>
            <a:off x="836002" y="2286000"/>
            <a:ext cx="7700596" cy="3252356"/>
          </a:xfrm>
          <a:prstGeom prst="rect">
            <a:avLst/>
          </a:prstGeom>
        </p:spPr>
      </p:pic>
      <p:sp>
        <p:nvSpPr>
          <p:cNvPr id="3" name="Rectangle 2">
            <a:extLst>
              <a:ext uri="{FF2B5EF4-FFF2-40B4-BE49-F238E27FC236}">
                <a16:creationId xmlns:a16="http://schemas.microsoft.com/office/drawing/2014/main" id="{521ECA69-0D47-3D49-AB28-1860EE82EF46}"/>
              </a:ext>
            </a:extLst>
          </p:cNvPr>
          <p:cNvSpPr/>
          <p:nvPr/>
        </p:nvSpPr>
        <p:spPr>
          <a:xfrm>
            <a:off x="1143000" y="1725431"/>
            <a:ext cx="7315200" cy="369332"/>
          </a:xfrm>
          <a:prstGeom prst="rect">
            <a:avLst/>
          </a:prstGeom>
        </p:spPr>
        <p:txBody>
          <a:bodyPr wrap="square">
            <a:spAutoFit/>
          </a:bodyPr>
          <a:lstStyle/>
          <a:p>
            <a:r>
              <a:rPr lang="en-US" dirty="0"/>
              <a:t>Sample dialogue from the Recommender System of Young et al. (2010)</a:t>
            </a:r>
          </a:p>
        </p:txBody>
      </p:sp>
    </p:spTree>
    <p:extLst>
      <p:ext uri="{BB962C8B-B14F-4D97-AF65-F5344CB8AC3E}">
        <p14:creationId xmlns:p14="http://schemas.microsoft.com/office/powerpoint/2010/main" val="3590454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533400"/>
            <a:ext cx="7543800" cy="1450757"/>
          </a:xfrm>
        </p:spPr>
        <p:txBody>
          <a:bodyPr/>
          <a:lstStyle/>
          <a:p>
            <a:r>
              <a:rPr lang="en-US" dirty="0"/>
              <a:t>Challenging properties of human conversation</a:t>
            </a:r>
          </a:p>
        </p:txBody>
      </p:sp>
      <p:sp>
        <p:nvSpPr>
          <p:cNvPr id="6" name="Content Placeholder 2">
            <a:extLst>
              <a:ext uri="{FF2B5EF4-FFF2-40B4-BE49-F238E27FC236}">
                <a16:creationId xmlns:a16="http://schemas.microsoft.com/office/drawing/2014/main" id="{DC89F2B7-44B7-874C-99A8-A7F3B2307C64}"/>
              </a:ext>
            </a:extLst>
          </p:cNvPr>
          <p:cNvSpPr txBox="1">
            <a:spLocks/>
          </p:cNvSpPr>
          <p:nvPr/>
        </p:nvSpPr>
        <p:spPr>
          <a:xfrm>
            <a:off x="990600" y="2453640"/>
            <a:ext cx="7543801"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749808" lvl="1" indent="-457200">
              <a:buFont typeface="Wingdings" pitchFamily="2" charset="2"/>
              <a:buChar char="§"/>
            </a:pPr>
            <a:r>
              <a:rPr lang="en-US" sz="2200" dirty="0"/>
              <a:t>Taking turns during conversation</a:t>
            </a:r>
          </a:p>
          <a:p>
            <a:pPr marL="749808" lvl="1" indent="-457200">
              <a:buFont typeface="Wingdings" pitchFamily="2" charset="2"/>
              <a:buChar char="§"/>
            </a:pPr>
            <a:r>
              <a:rPr lang="en-US" sz="2200" dirty="0"/>
              <a:t>Speech acts</a:t>
            </a:r>
          </a:p>
          <a:p>
            <a:pPr marL="749808" lvl="1" indent="-457200">
              <a:buFont typeface="Wingdings" pitchFamily="2" charset="2"/>
              <a:buChar char="§"/>
            </a:pPr>
            <a:r>
              <a:rPr lang="en-US" sz="2200" dirty="0"/>
              <a:t>Grounding</a:t>
            </a:r>
          </a:p>
          <a:p>
            <a:pPr marL="749808" lvl="1" indent="-457200">
              <a:buFont typeface="Wingdings" pitchFamily="2" charset="2"/>
              <a:buChar char="§"/>
            </a:pPr>
            <a:r>
              <a:rPr lang="en-US" sz="2200" dirty="0"/>
              <a:t>Dialogue structure</a:t>
            </a:r>
          </a:p>
          <a:p>
            <a:pPr marL="749808" lvl="1" indent="-457200">
              <a:buFont typeface="Wingdings" pitchFamily="2" charset="2"/>
              <a:buChar char="§"/>
            </a:pPr>
            <a:r>
              <a:rPr lang="en-US" sz="2200" dirty="0"/>
              <a:t>Initiative</a:t>
            </a:r>
          </a:p>
          <a:p>
            <a:pPr marL="749808" lvl="1" indent="-457200">
              <a:buFont typeface="Wingdings" pitchFamily="2" charset="2"/>
              <a:buChar char="§"/>
            </a:pPr>
            <a:r>
              <a:rPr lang="en-US" sz="2200" dirty="0"/>
              <a:t>Implicature</a:t>
            </a:r>
          </a:p>
        </p:txBody>
      </p:sp>
    </p:spTree>
    <p:extLst>
      <p:ext uri="{BB962C8B-B14F-4D97-AF65-F5344CB8AC3E}">
        <p14:creationId xmlns:p14="http://schemas.microsoft.com/office/powerpoint/2010/main" val="14104852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FD4CE1-4FFD-4A40-ABA6-815B4A3B674A}"/>
              </a:ext>
            </a:extLst>
          </p:cNvPr>
          <p:cNvSpPr>
            <a:spLocks noGrp="1"/>
          </p:cNvSpPr>
          <p:nvPr>
            <p:ph type="title"/>
          </p:nvPr>
        </p:nvSpPr>
        <p:spPr>
          <a:xfrm>
            <a:off x="800100" y="490582"/>
            <a:ext cx="7543800" cy="746761"/>
          </a:xfrm>
        </p:spPr>
        <p:txBody>
          <a:bodyPr>
            <a:normAutofit fontScale="90000"/>
          </a:bodyPr>
          <a:lstStyle/>
          <a:p>
            <a:r>
              <a:rPr lang="en-US" dirty="0"/>
              <a:t>Machine Learning for Slot Filling</a:t>
            </a:r>
          </a:p>
        </p:txBody>
      </p:sp>
      <p:sp>
        <p:nvSpPr>
          <p:cNvPr id="5" name="Content Placeholder 2">
            <a:extLst>
              <a:ext uri="{FF2B5EF4-FFF2-40B4-BE49-F238E27FC236}">
                <a16:creationId xmlns:a16="http://schemas.microsoft.com/office/drawing/2014/main" id="{6FC76C56-1A4A-E84C-BD22-80F154AE4C67}"/>
              </a:ext>
            </a:extLst>
          </p:cNvPr>
          <p:cNvSpPr>
            <a:spLocks noGrp="1"/>
          </p:cNvSpPr>
          <p:nvPr>
            <p:ph sz="quarter" idx="1"/>
          </p:nvPr>
        </p:nvSpPr>
        <p:spPr>
          <a:xfrm>
            <a:off x="829129" y="1752600"/>
            <a:ext cx="7543800" cy="3733800"/>
          </a:xfrm>
        </p:spPr>
        <p:txBody>
          <a:bodyPr>
            <a:normAutofit/>
          </a:bodyPr>
          <a:lstStyle/>
          <a:p>
            <a:pPr marL="460375" indent="-460375">
              <a:buFont typeface="Wingdings" pitchFamily="2" charset="2"/>
              <a:buChar char="§"/>
            </a:pPr>
            <a:r>
              <a:rPr lang="en-US" sz="2400" dirty="0"/>
              <a:t>Supervised semantic parsing</a:t>
            </a:r>
          </a:p>
          <a:p>
            <a:pPr marL="460375" indent="-460375">
              <a:buFont typeface="Wingdings" pitchFamily="2" charset="2"/>
              <a:buChar char="§"/>
            </a:pPr>
            <a:r>
              <a:rPr lang="en-US" sz="2400" dirty="0"/>
              <a:t>Model to map from input words to slot fillers, domain and intent</a:t>
            </a:r>
          </a:p>
          <a:p>
            <a:pPr marL="460375" indent="-460375">
              <a:buFont typeface="Wingdings" pitchFamily="2" charset="2"/>
              <a:buChar char="§"/>
            </a:pPr>
            <a:r>
              <a:rPr lang="en-US" sz="2400" dirty="0"/>
              <a:t>Given a set of labeled sentences</a:t>
            </a:r>
          </a:p>
          <a:p>
            <a:pPr marL="501968" lvl="2" indent="0">
              <a:buNone/>
            </a:pPr>
            <a:r>
              <a:rPr lang="en-US" sz="2000" dirty="0">
                <a:ea typeface="Courier" charset="0"/>
                <a:cs typeface="Courier" charset="0"/>
              </a:rPr>
              <a:t>“I want to fly to San Francisco on Tuesday”</a:t>
            </a:r>
          </a:p>
          <a:p>
            <a:pPr marL="776605" lvl="3" indent="0">
              <a:buNone/>
            </a:pPr>
            <a:r>
              <a:rPr lang="en-US" sz="2400" dirty="0">
                <a:ea typeface="Courier" charset="0"/>
                <a:cs typeface="Courier" charset="0"/>
              </a:rPr>
              <a:t>Destination: SF</a:t>
            </a:r>
          </a:p>
          <a:p>
            <a:pPr marL="776605" lvl="3" indent="0">
              <a:buNone/>
            </a:pPr>
            <a:r>
              <a:rPr lang="en-US" sz="2400" dirty="0">
                <a:ea typeface="Courier" charset="0"/>
                <a:cs typeface="Courier" charset="0"/>
              </a:rPr>
              <a:t>Depart-date: Tuesday</a:t>
            </a:r>
          </a:p>
          <a:p>
            <a:pPr marL="460375" indent="-460375">
              <a:buFont typeface="Wingdings" pitchFamily="2" charset="2"/>
              <a:buChar char="§"/>
            </a:pPr>
            <a:r>
              <a:rPr lang="en-US" sz="2400" dirty="0"/>
              <a:t>Requirements: Lots of labeled data</a:t>
            </a:r>
          </a:p>
          <a:p>
            <a:pPr marL="460375" indent="-460375">
              <a:buFont typeface="Wingdings" pitchFamily="2" charset="2"/>
              <a:buChar char="§"/>
            </a:pPr>
            <a:endParaRPr lang="en-US" sz="2200" dirty="0"/>
          </a:p>
        </p:txBody>
      </p:sp>
    </p:spTree>
    <p:extLst>
      <p:ext uri="{BB962C8B-B14F-4D97-AF65-F5344CB8AC3E}">
        <p14:creationId xmlns:p14="http://schemas.microsoft.com/office/powerpoint/2010/main" val="6973580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FD4CE1-4FFD-4A40-ABA6-815B4A3B674A}"/>
              </a:ext>
            </a:extLst>
          </p:cNvPr>
          <p:cNvSpPr>
            <a:spLocks noGrp="1"/>
          </p:cNvSpPr>
          <p:nvPr>
            <p:ph type="title"/>
          </p:nvPr>
        </p:nvSpPr>
        <p:spPr>
          <a:xfrm>
            <a:off x="800100" y="490582"/>
            <a:ext cx="7543800" cy="746761"/>
          </a:xfrm>
        </p:spPr>
        <p:txBody>
          <a:bodyPr>
            <a:normAutofit/>
          </a:bodyPr>
          <a:lstStyle/>
          <a:p>
            <a:r>
              <a:rPr lang="en-US" dirty="0"/>
              <a:t>Slot Filling</a:t>
            </a:r>
          </a:p>
        </p:txBody>
      </p:sp>
      <p:sp>
        <p:nvSpPr>
          <p:cNvPr id="6" name="Content Placeholder 2">
            <a:extLst>
              <a:ext uri="{FF2B5EF4-FFF2-40B4-BE49-F238E27FC236}">
                <a16:creationId xmlns:a16="http://schemas.microsoft.com/office/drawing/2014/main" id="{98A2C174-67BB-4A45-AC12-485849F2EF95}"/>
              </a:ext>
            </a:extLst>
          </p:cNvPr>
          <p:cNvSpPr>
            <a:spLocks noGrp="1"/>
          </p:cNvSpPr>
          <p:nvPr>
            <p:ph sz="quarter" idx="1"/>
          </p:nvPr>
        </p:nvSpPr>
        <p:spPr>
          <a:xfrm>
            <a:off x="914400" y="1524000"/>
            <a:ext cx="7772400" cy="4648200"/>
          </a:xfrm>
        </p:spPr>
        <p:txBody>
          <a:bodyPr>
            <a:normAutofit/>
          </a:bodyPr>
          <a:lstStyle/>
          <a:p>
            <a:pPr marL="0" indent="0">
              <a:buNone/>
            </a:pPr>
            <a:r>
              <a:rPr lang="en-US" sz="2200" i="1" dirty="0">
                <a:latin typeface="Cambria" panose="02040503050406030204" pitchFamily="18" charset="0"/>
                <a:ea typeface="Courier" charset="0"/>
                <a:cs typeface="Courier" charset="0"/>
              </a:rPr>
              <a:t>“I want to fly to San Francisco on Monday afternoon please” </a:t>
            </a:r>
            <a:br>
              <a:rPr lang="en-US" sz="2200" i="1" dirty="0">
                <a:latin typeface="Cambria" panose="02040503050406030204" pitchFamily="18" charset="0"/>
                <a:ea typeface="Courier" charset="0"/>
                <a:cs typeface="Courier" charset="0"/>
              </a:rPr>
            </a:br>
            <a:endParaRPr lang="en-US" sz="2200" dirty="0"/>
          </a:p>
          <a:p>
            <a:pPr marL="0" indent="0">
              <a:buNone/>
            </a:pPr>
            <a:r>
              <a:rPr lang="en-US" sz="2200" dirty="0"/>
              <a:t>Use 1-of-N classifier (Naive Bayes, Logistic Regression, Neural Network, etc.) </a:t>
            </a:r>
          </a:p>
          <a:p>
            <a:pPr lvl="1"/>
            <a:r>
              <a:rPr lang="en-US" sz="2200" dirty="0"/>
              <a:t>Input: </a:t>
            </a:r>
          </a:p>
          <a:p>
            <a:pPr marL="593725" lvl="2" indent="0">
              <a:buNone/>
            </a:pPr>
            <a:r>
              <a:rPr lang="en-US" sz="2200" dirty="0"/>
              <a:t>features like word N-grams </a:t>
            </a:r>
          </a:p>
          <a:p>
            <a:pPr lvl="1"/>
            <a:r>
              <a:rPr lang="en-US" sz="2200" dirty="0"/>
              <a:t>Output: </a:t>
            </a:r>
          </a:p>
          <a:p>
            <a:pPr marL="593725" lvl="2" indent="0">
              <a:buNone/>
            </a:pPr>
            <a:r>
              <a:rPr lang="en-US" sz="2200" dirty="0">
                <a:ea typeface="Courier" charset="0"/>
                <a:cs typeface="Courier" charset="0"/>
              </a:rPr>
              <a:t>Domain: AIRLINE </a:t>
            </a:r>
          </a:p>
          <a:p>
            <a:pPr marL="593725" lvl="2" indent="0">
              <a:buNone/>
            </a:pPr>
            <a:r>
              <a:rPr lang="en-US" sz="2200" dirty="0">
                <a:ea typeface="Courier" charset="0"/>
                <a:cs typeface="Courier" charset="0"/>
              </a:rPr>
              <a:t>Intent: SHOWFLIGHT </a:t>
            </a:r>
          </a:p>
          <a:p>
            <a:endParaRPr lang="en-US" sz="2200" dirty="0"/>
          </a:p>
        </p:txBody>
      </p:sp>
    </p:spTree>
    <p:extLst>
      <p:ext uri="{BB962C8B-B14F-4D97-AF65-F5344CB8AC3E}">
        <p14:creationId xmlns:p14="http://schemas.microsoft.com/office/powerpoint/2010/main" val="27236015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FD4CE1-4FFD-4A40-ABA6-815B4A3B674A}"/>
              </a:ext>
            </a:extLst>
          </p:cNvPr>
          <p:cNvSpPr>
            <a:spLocks noGrp="1"/>
          </p:cNvSpPr>
          <p:nvPr>
            <p:ph type="title"/>
          </p:nvPr>
        </p:nvSpPr>
        <p:spPr>
          <a:xfrm>
            <a:off x="800100" y="304801"/>
            <a:ext cx="7543800" cy="1265926"/>
          </a:xfrm>
        </p:spPr>
        <p:txBody>
          <a:bodyPr>
            <a:normAutofit fontScale="90000"/>
          </a:bodyPr>
          <a:lstStyle/>
          <a:p>
            <a:r>
              <a:rPr lang="en-US" dirty="0"/>
              <a:t>More sophisticated algorithm for Slot Filling: IOB Tagging</a:t>
            </a:r>
          </a:p>
        </p:txBody>
      </p:sp>
      <p:sp>
        <p:nvSpPr>
          <p:cNvPr id="6" name="Content Placeholder 2">
            <a:extLst>
              <a:ext uri="{FF2B5EF4-FFF2-40B4-BE49-F238E27FC236}">
                <a16:creationId xmlns:a16="http://schemas.microsoft.com/office/drawing/2014/main" id="{3D5E1D9C-7435-814A-B447-A81B21C8F326}"/>
              </a:ext>
            </a:extLst>
          </p:cNvPr>
          <p:cNvSpPr>
            <a:spLocks noGrp="1"/>
          </p:cNvSpPr>
          <p:nvPr>
            <p:ph sz="quarter" idx="1"/>
          </p:nvPr>
        </p:nvSpPr>
        <p:spPr>
          <a:xfrm>
            <a:off x="829129" y="1752600"/>
            <a:ext cx="7543800" cy="3733800"/>
          </a:xfrm>
        </p:spPr>
        <p:txBody>
          <a:bodyPr>
            <a:normAutofit/>
          </a:bodyPr>
          <a:lstStyle/>
          <a:p>
            <a:pPr marL="460375" indent="-460375">
              <a:buFont typeface="Wingdings" pitchFamily="2" charset="2"/>
              <a:buChar char="§"/>
            </a:pPr>
            <a:r>
              <a:rPr lang="en-US" sz="2200" dirty="0"/>
              <a:t>IOB Tagging</a:t>
            </a:r>
          </a:p>
          <a:p>
            <a:pPr marL="800100" lvl="1" indent="-342900">
              <a:buFont typeface="Wingdings" pitchFamily="2" charset="2"/>
              <a:buChar char="§"/>
            </a:pPr>
            <a:r>
              <a:rPr lang="en-US" sz="2200" dirty="0"/>
              <a:t>Tag for the beginning (B) and inside (I) of each slot label, </a:t>
            </a:r>
          </a:p>
          <a:p>
            <a:pPr marL="800100" lvl="1" indent="-342900">
              <a:buFont typeface="Wingdings" pitchFamily="2" charset="2"/>
              <a:buChar char="§"/>
            </a:pPr>
            <a:r>
              <a:rPr lang="en-US" sz="2200" dirty="0"/>
              <a:t>plus one for tokens outside (O) any slot label</a:t>
            </a:r>
          </a:p>
          <a:p>
            <a:pPr marL="800100" lvl="1" indent="-342900">
              <a:buFont typeface="Wingdings" pitchFamily="2" charset="2"/>
              <a:buChar char="§"/>
            </a:pPr>
            <a:r>
              <a:rPr lang="en-US" sz="2200" dirty="0"/>
              <a:t>2</a:t>
            </a:r>
            <a:r>
              <a:rPr lang="en-US" sz="2200" i="1" dirty="0"/>
              <a:t>n </a:t>
            </a:r>
            <a:r>
              <a:rPr lang="en-US" sz="2200" dirty="0"/>
              <a:t>+ 1 tags, where </a:t>
            </a:r>
            <a:r>
              <a:rPr lang="en-US" sz="2200" i="1" dirty="0"/>
              <a:t>n </a:t>
            </a:r>
            <a:r>
              <a:rPr lang="en-US" sz="2200" dirty="0"/>
              <a:t>is the number of slots</a:t>
            </a:r>
          </a:p>
          <a:p>
            <a:pPr marL="752983" lvl="1" indent="-460375">
              <a:buFont typeface="Wingdings" pitchFamily="2" charset="2"/>
              <a:buChar char="§"/>
            </a:pPr>
            <a:endParaRPr lang="en-US" sz="2200" dirty="0"/>
          </a:p>
          <a:p>
            <a:endParaRPr lang="en-US" sz="2200" dirty="0"/>
          </a:p>
        </p:txBody>
      </p:sp>
      <p:pic>
        <p:nvPicPr>
          <p:cNvPr id="9" name="Content Placeholder 3">
            <a:extLst>
              <a:ext uri="{FF2B5EF4-FFF2-40B4-BE49-F238E27FC236}">
                <a16:creationId xmlns:a16="http://schemas.microsoft.com/office/drawing/2014/main" id="{D4A63C74-198A-3A4D-8F4F-99D4CEA115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643" y="3619500"/>
            <a:ext cx="7722870" cy="579795"/>
          </a:xfrm>
          <a:prstGeom prst="rect">
            <a:avLst/>
          </a:prstGeom>
        </p:spPr>
      </p:pic>
      <p:sp>
        <p:nvSpPr>
          <p:cNvPr id="2" name="Rectangle 1">
            <a:extLst>
              <a:ext uri="{FF2B5EF4-FFF2-40B4-BE49-F238E27FC236}">
                <a16:creationId xmlns:a16="http://schemas.microsoft.com/office/drawing/2014/main" id="{90DA42D7-95B2-3340-B681-E6AA8075C719}"/>
              </a:ext>
            </a:extLst>
          </p:cNvPr>
          <p:cNvSpPr/>
          <p:nvPr/>
        </p:nvSpPr>
        <p:spPr>
          <a:xfrm>
            <a:off x="3886200" y="4588867"/>
            <a:ext cx="3733800" cy="707886"/>
          </a:xfrm>
          <a:prstGeom prst="rect">
            <a:avLst/>
          </a:prstGeom>
        </p:spPr>
        <p:txBody>
          <a:bodyPr wrap="square">
            <a:spAutoFit/>
          </a:bodyPr>
          <a:lstStyle/>
          <a:p>
            <a:r>
              <a:rPr lang="en-US" sz="2000" dirty="0"/>
              <a:t>Training Data: Sentences paired with sequences of IOB labels</a:t>
            </a:r>
          </a:p>
        </p:txBody>
      </p:sp>
      <p:sp>
        <p:nvSpPr>
          <p:cNvPr id="3" name="Rectangle 2">
            <a:extLst>
              <a:ext uri="{FF2B5EF4-FFF2-40B4-BE49-F238E27FC236}">
                <a16:creationId xmlns:a16="http://schemas.microsoft.com/office/drawing/2014/main" id="{3ED0E4D5-6C23-8949-86E7-A979513ADE25}"/>
              </a:ext>
            </a:extLst>
          </p:cNvPr>
          <p:cNvSpPr/>
          <p:nvPr/>
        </p:nvSpPr>
        <p:spPr>
          <a:xfrm>
            <a:off x="930728" y="4588867"/>
            <a:ext cx="4572000" cy="1631216"/>
          </a:xfrm>
          <a:prstGeom prst="rect">
            <a:avLst/>
          </a:prstGeom>
        </p:spPr>
        <p:txBody>
          <a:bodyPr>
            <a:spAutoFit/>
          </a:bodyPr>
          <a:lstStyle/>
          <a:p>
            <a:r>
              <a:rPr lang="en-US" sz="2000" dirty="0"/>
              <a:t>B-DESTINASTION</a:t>
            </a:r>
          </a:p>
          <a:p>
            <a:r>
              <a:rPr lang="en-US" sz="2000" dirty="0"/>
              <a:t>I-DESTINATION</a:t>
            </a:r>
          </a:p>
          <a:p>
            <a:r>
              <a:rPr lang="en-US" sz="2000" dirty="0"/>
              <a:t>B-DEPART_TIME</a:t>
            </a:r>
          </a:p>
          <a:p>
            <a:r>
              <a:rPr lang="en-US" sz="2000" dirty="0"/>
              <a:t>I-DEPART_TIME</a:t>
            </a:r>
          </a:p>
          <a:p>
            <a:r>
              <a:rPr lang="en-US" sz="2000" dirty="0"/>
              <a:t>O</a:t>
            </a:r>
          </a:p>
        </p:txBody>
      </p:sp>
    </p:spTree>
    <p:extLst>
      <p:ext uri="{BB962C8B-B14F-4D97-AF65-F5344CB8AC3E}">
        <p14:creationId xmlns:p14="http://schemas.microsoft.com/office/powerpoint/2010/main" val="14071518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FD4CE1-4FFD-4A40-ABA6-815B4A3B674A}"/>
              </a:ext>
            </a:extLst>
          </p:cNvPr>
          <p:cNvSpPr>
            <a:spLocks noGrp="1"/>
          </p:cNvSpPr>
          <p:nvPr>
            <p:ph type="title"/>
          </p:nvPr>
        </p:nvSpPr>
        <p:spPr>
          <a:xfrm>
            <a:off x="800100" y="490582"/>
            <a:ext cx="7543800" cy="746761"/>
          </a:xfrm>
        </p:spPr>
        <p:txBody>
          <a:bodyPr>
            <a:normAutofit/>
          </a:bodyPr>
          <a:lstStyle/>
          <a:p>
            <a:r>
              <a:rPr lang="en-US" dirty="0"/>
              <a:t>Slot Filling</a:t>
            </a:r>
          </a:p>
        </p:txBody>
      </p:sp>
      <p:pic>
        <p:nvPicPr>
          <p:cNvPr id="7" name="Picture 6">
            <a:extLst>
              <a:ext uri="{FF2B5EF4-FFF2-40B4-BE49-F238E27FC236}">
                <a16:creationId xmlns:a16="http://schemas.microsoft.com/office/drawing/2014/main" id="{6322D727-EB53-9A42-83C8-6AE5A30BE61D}"/>
              </a:ext>
            </a:extLst>
          </p:cNvPr>
          <p:cNvPicPr>
            <a:picLocks noChangeAspect="1"/>
          </p:cNvPicPr>
          <p:nvPr/>
        </p:nvPicPr>
        <p:blipFill>
          <a:blip r:embed="rId3"/>
          <a:stretch>
            <a:fillRect/>
          </a:stretch>
        </p:blipFill>
        <p:spPr>
          <a:xfrm>
            <a:off x="533400" y="1600200"/>
            <a:ext cx="7724099" cy="2667000"/>
          </a:xfrm>
          <a:prstGeom prst="rect">
            <a:avLst/>
          </a:prstGeom>
        </p:spPr>
      </p:pic>
      <p:sp>
        <p:nvSpPr>
          <p:cNvPr id="8" name="Rectangle 7">
            <a:extLst>
              <a:ext uri="{FF2B5EF4-FFF2-40B4-BE49-F238E27FC236}">
                <a16:creationId xmlns:a16="http://schemas.microsoft.com/office/drawing/2014/main" id="{3CC3E854-0D0A-FD42-9325-9EE61053EE53}"/>
              </a:ext>
            </a:extLst>
          </p:cNvPr>
          <p:cNvSpPr/>
          <p:nvPr/>
        </p:nvSpPr>
        <p:spPr>
          <a:xfrm>
            <a:off x="1388613" y="4648200"/>
            <a:ext cx="6858000" cy="646331"/>
          </a:xfrm>
          <a:prstGeom prst="rect">
            <a:avLst/>
          </a:prstGeom>
        </p:spPr>
        <p:txBody>
          <a:bodyPr wrap="square">
            <a:spAutoFit/>
          </a:bodyPr>
          <a:lstStyle/>
          <a:p>
            <a:r>
              <a:rPr lang="en-US" dirty="0"/>
              <a:t>Simple Architecture for slot filling, mapping the words in the input through contextual embeddings to an output classifier layer</a:t>
            </a:r>
          </a:p>
        </p:txBody>
      </p:sp>
    </p:spTree>
    <p:extLst>
      <p:ext uri="{BB962C8B-B14F-4D97-AF65-F5344CB8AC3E}">
        <p14:creationId xmlns:p14="http://schemas.microsoft.com/office/powerpoint/2010/main" val="6710527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FD4CE1-4FFD-4A40-ABA6-815B4A3B674A}"/>
              </a:ext>
            </a:extLst>
          </p:cNvPr>
          <p:cNvSpPr>
            <a:spLocks noGrp="1"/>
          </p:cNvSpPr>
          <p:nvPr>
            <p:ph type="title"/>
          </p:nvPr>
        </p:nvSpPr>
        <p:spPr>
          <a:xfrm>
            <a:off x="800100" y="533400"/>
            <a:ext cx="7543800" cy="746761"/>
          </a:xfrm>
        </p:spPr>
        <p:txBody>
          <a:bodyPr>
            <a:normAutofit/>
          </a:bodyPr>
          <a:lstStyle/>
          <a:p>
            <a:r>
              <a:rPr lang="en-US" dirty="0"/>
              <a:t>Dialogue State Tracker</a:t>
            </a:r>
          </a:p>
        </p:txBody>
      </p:sp>
      <p:sp>
        <p:nvSpPr>
          <p:cNvPr id="6" name="Content Placeholder 2">
            <a:extLst>
              <a:ext uri="{FF2B5EF4-FFF2-40B4-BE49-F238E27FC236}">
                <a16:creationId xmlns:a16="http://schemas.microsoft.com/office/drawing/2014/main" id="{CD09F2D3-7A9F-4147-BFCE-123659346361}"/>
              </a:ext>
            </a:extLst>
          </p:cNvPr>
          <p:cNvSpPr>
            <a:spLocks noGrp="1"/>
          </p:cNvSpPr>
          <p:nvPr>
            <p:ph sz="quarter" idx="1"/>
          </p:nvPr>
        </p:nvSpPr>
        <p:spPr>
          <a:xfrm>
            <a:off x="800100" y="1562100"/>
            <a:ext cx="7543800" cy="3733800"/>
          </a:xfrm>
        </p:spPr>
        <p:txBody>
          <a:bodyPr>
            <a:normAutofit/>
          </a:bodyPr>
          <a:lstStyle/>
          <a:p>
            <a:pPr marL="460375" indent="-460375">
              <a:buFont typeface="Wingdings" pitchFamily="2" charset="2"/>
              <a:buChar char="§"/>
            </a:pPr>
            <a:r>
              <a:rPr lang="en-US" sz="2400" dirty="0"/>
              <a:t>Keep track of</a:t>
            </a:r>
          </a:p>
          <a:p>
            <a:pPr marL="752983" lvl="1" indent="-460375">
              <a:buFont typeface="Wingdings" pitchFamily="2" charset="2"/>
              <a:buChar char="§"/>
            </a:pPr>
            <a:r>
              <a:rPr lang="en-US" sz="2200" dirty="0"/>
              <a:t>Current state of the frame (the fillers of each slot)</a:t>
            </a:r>
          </a:p>
          <a:p>
            <a:pPr marL="752983" lvl="1" indent="-460375">
              <a:buFont typeface="Wingdings" pitchFamily="2" charset="2"/>
              <a:buChar char="§"/>
            </a:pPr>
            <a:r>
              <a:rPr lang="en-US" sz="2200" dirty="0"/>
              <a:t>User’s most recent dialogue act</a:t>
            </a:r>
            <a:endParaRPr lang="en-US" sz="2000" dirty="0"/>
          </a:p>
          <a:p>
            <a:pPr marL="0" indent="0">
              <a:buNone/>
            </a:pPr>
            <a:endParaRPr lang="en-US" sz="2200" dirty="0"/>
          </a:p>
        </p:txBody>
      </p:sp>
      <p:pic>
        <p:nvPicPr>
          <p:cNvPr id="3" name="Picture 2">
            <a:extLst>
              <a:ext uri="{FF2B5EF4-FFF2-40B4-BE49-F238E27FC236}">
                <a16:creationId xmlns:a16="http://schemas.microsoft.com/office/drawing/2014/main" id="{4D30B2BF-66C5-3A48-8BFA-ED1C189B0900}"/>
              </a:ext>
            </a:extLst>
          </p:cNvPr>
          <p:cNvPicPr>
            <a:picLocks noChangeAspect="1"/>
          </p:cNvPicPr>
          <p:nvPr/>
        </p:nvPicPr>
        <p:blipFill>
          <a:blip r:embed="rId3"/>
          <a:stretch>
            <a:fillRect/>
          </a:stretch>
        </p:blipFill>
        <p:spPr>
          <a:xfrm>
            <a:off x="533400" y="2838450"/>
            <a:ext cx="8636000" cy="2705100"/>
          </a:xfrm>
          <a:prstGeom prst="rect">
            <a:avLst/>
          </a:prstGeom>
        </p:spPr>
      </p:pic>
      <p:sp>
        <p:nvSpPr>
          <p:cNvPr id="5" name="Rectangle 4">
            <a:extLst>
              <a:ext uri="{FF2B5EF4-FFF2-40B4-BE49-F238E27FC236}">
                <a16:creationId xmlns:a16="http://schemas.microsoft.com/office/drawing/2014/main" id="{C8F2BA90-EB87-4440-8260-300EE7765F15}"/>
              </a:ext>
            </a:extLst>
          </p:cNvPr>
          <p:cNvSpPr/>
          <p:nvPr/>
        </p:nvSpPr>
        <p:spPr>
          <a:xfrm>
            <a:off x="1822450" y="5715000"/>
            <a:ext cx="5499100" cy="369332"/>
          </a:xfrm>
          <a:prstGeom prst="rect">
            <a:avLst/>
          </a:prstGeom>
        </p:spPr>
        <p:txBody>
          <a:bodyPr wrap="square">
            <a:spAutoFit/>
          </a:bodyPr>
          <a:lstStyle/>
          <a:p>
            <a:r>
              <a:rPr lang="en-US" dirty="0"/>
              <a:t>Sample output of a dialogue state tracker after each turn</a:t>
            </a:r>
          </a:p>
        </p:txBody>
      </p:sp>
    </p:spTree>
    <p:extLst>
      <p:ext uri="{BB962C8B-B14F-4D97-AF65-F5344CB8AC3E}">
        <p14:creationId xmlns:p14="http://schemas.microsoft.com/office/powerpoint/2010/main" val="1321056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FD4CE1-4FFD-4A40-ABA6-815B4A3B674A}"/>
              </a:ext>
            </a:extLst>
          </p:cNvPr>
          <p:cNvSpPr>
            <a:spLocks noGrp="1"/>
          </p:cNvSpPr>
          <p:nvPr>
            <p:ph type="title"/>
          </p:nvPr>
        </p:nvSpPr>
        <p:spPr>
          <a:xfrm>
            <a:off x="800100" y="533400"/>
            <a:ext cx="7543800" cy="746761"/>
          </a:xfrm>
        </p:spPr>
        <p:txBody>
          <a:bodyPr>
            <a:normAutofit/>
          </a:bodyPr>
          <a:lstStyle/>
          <a:p>
            <a:r>
              <a:rPr lang="en-US" dirty="0"/>
              <a:t>Dialogue Policy</a:t>
            </a:r>
          </a:p>
        </p:txBody>
      </p:sp>
      <p:sp>
        <p:nvSpPr>
          <p:cNvPr id="6" name="Content Placeholder 2">
            <a:extLst>
              <a:ext uri="{FF2B5EF4-FFF2-40B4-BE49-F238E27FC236}">
                <a16:creationId xmlns:a16="http://schemas.microsoft.com/office/drawing/2014/main" id="{CD09F2D3-7A9F-4147-BFCE-123659346361}"/>
              </a:ext>
            </a:extLst>
          </p:cNvPr>
          <p:cNvSpPr>
            <a:spLocks noGrp="1"/>
          </p:cNvSpPr>
          <p:nvPr>
            <p:ph sz="quarter" idx="1"/>
          </p:nvPr>
        </p:nvSpPr>
        <p:spPr>
          <a:xfrm>
            <a:off x="800100" y="1562100"/>
            <a:ext cx="7543800" cy="1714500"/>
          </a:xfrm>
        </p:spPr>
        <p:txBody>
          <a:bodyPr>
            <a:normAutofit fontScale="92500" lnSpcReduction="10000"/>
          </a:bodyPr>
          <a:lstStyle/>
          <a:p>
            <a:pPr marL="460375" indent="-460375">
              <a:buFont typeface="Wingdings" pitchFamily="2" charset="2"/>
              <a:buChar char="§"/>
            </a:pPr>
            <a:r>
              <a:rPr lang="en-US" sz="2400" dirty="0"/>
              <a:t>What action the system should take next</a:t>
            </a:r>
          </a:p>
          <a:p>
            <a:pPr marL="460375" indent="-460375">
              <a:buFont typeface="Wingdings" pitchFamily="2" charset="2"/>
              <a:buChar char="§"/>
            </a:pPr>
            <a:r>
              <a:rPr lang="en-US" sz="2400" dirty="0"/>
              <a:t>What dialogue act to generate</a:t>
            </a:r>
          </a:p>
          <a:p>
            <a:pPr marL="460375" indent="-460375">
              <a:buFont typeface="Wingdings" pitchFamily="2" charset="2"/>
              <a:buChar char="§"/>
            </a:pPr>
            <a:r>
              <a:rPr lang="en-US" sz="2400" dirty="0"/>
              <a:t>Predict which action A</a:t>
            </a:r>
            <a:r>
              <a:rPr lang="en-US" sz="2400" baseline="-25000" dirty="0"/>
              <a:t>i</a:t>
            </a:r>
            <a:r>
              <a:rPr lang="en-US" sz="2400" dirty="0"/>
              <a:t> to take</a:t>
            </a:r>
            <a:br>
              <a:rPr lang="en-US" sz="2400" dirty="0"/>
            </a:br>
            <a:br>
              <a:rPr lang="en-US" sz="2400" dirty="0"/>
            </a:br>
            <a:endParaRPr lang="en-US" baseline="-25000"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D0DD044E-E79A-134F-86C6-4FC4E90A56FA}"/>
                  </a:ext>
                </a:extLst>
              </p:cNvPr>
              <p:cNvSpPr txBox="1">
                <a:spLocks/>
              </p:cNvSpPr>
              <p:nvPr/>
            </p:nvSpPr>
            <p:spPr>
              <a:xfrm>
                <a:off x="2590800" y="3319960"/>
                <a:ext cx="1447800" cy="47715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14:m>
                  <m:oMathPara xmlns:m="http://schemas.openxmlformats.org/officeDocument/2006/math">
                    <m:oMathParaPr>
                      <m:jc m:val="centerGroup"/>
                    </m:oMathParaPr>
                    <m:oMath xmlns:m="http://schemas.openxmlformats.org/officeDocument/2006/math">
                      <m:r>
                        <m:rPr>
                          <m:nor/>
                        </m:rPr>
                        <a:rPr lang="en-US" dirty="0"/>
                        <m:t>A</m:t>
                      </m:r>
                      <m:r>
                        <m:rPr>
                          <m:nor/>
                        </m:rPr>
                        <a:rPr lang="en-US" baseline="-25000" dirty="0"/>
                        <m:t>i</m:t>
                      </m:r>
                      <m:r>
                        <a:rPr lang="en-US" i="1" baseline="-25000" dirty="0" smtClean="0">
                          <a:latin typeface="Cambria Math" panose="02040503050406030204" pitchFamily="18" charset="0"/>
                        </a:rPr>
                        <m:t> </m:t>
                      </m:r>
                      <m:r>
                        <m:rPr>
                          <m:sty m:val="p"/>
                        </m:rPr>
                        <a:rPr lang="el-GR" i="1" dirty="0">
                          <a:latin typeface="Cambria Math" panose="02040503050406030204" pitchFamily="18" charset="0"/>
                          <a:ea typeface="Cambria Math" panose="02040503050406030204" pitchFamily="18" charset="0"/>
                        </a:rPr>
                        <m:t>ϵ</m:t>
                      </m:r>
                      <m:r>
                        <a:rPr lang="en-US" i="1" dirty="0" smtClean="0">
                          <a:latin typeface="Cambria Math" panose="02040503050406030204" pitchFamily="18" charset="0"/>
                          <a:ea typeface="Cambria Math" panose="02040503050406030204" pitchFamily="18" charset="0"/>
                        </a:rPr>
                        <m:t> </m:t>
                      </m:r>
                      <m:r>
                        <a:rPr lang="en-US" i="1" dirty="0" smtClean="0">
                          <a:latin typeface="Cambria Math" panose="02040503050406030204" pitchFamily="18" charset="0"/>
                          <a:ea typeface="Cambria Math" panose="02040503050406030204" pitchFamily="18" charset="0"/>
                        </a:rPr>
                        <m:t>𝐴</m:t>
                      </m:r>
                    </m:oMath>
                  </m:oMathPara>
                </a14:m>
                <a:endParaRPr lang="en-US" baseline="-25000" dirty="0"/>
              </a:p>
            </p:txBody>
          </p:sp>
        </mc:Choice>
        <mc:Fallback xmlns="">
          <p:sp>
            <p:nvSpPr>
              <p:cNvPr id="7" name="Content Placeholder 2">
                <a:extLst>
                  <a:ext uri="{FF2B5EF4-FFF2-40B4-BE49-F238E27FC236}">
                    <a16:creationId xmlns:a16="http://schemas.microsoft.com/office/drawing/2014/main" id="{D0DD044E-E79A-134F-86C6-4FC4E90A56FA}"/>
                  </a:ext>
                </a:extLst>
              </p:cNvPr>
              <p:cNvSpPr txBox="1">
                <a:spLocks noRot="1" noChangeAspect="1" noMove="1" noResize="1" noEditPoints="1" noAdjustHandles="1" noChangeArrowheads="1" noChangeShapeType="1" noTextEdit="1"/>
              </p:cNvSpPr>
              <p:nvPr/>
            </p:nvSpPr>
            <p:spPr>
              <a:xfrm>
                <a:off x="2590800" y="3319960"/>
                <a:ext cx="1447800" cy="47715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26B4FE90-4E7B-FD47-A9A7-CB4A183D3930}"/>
                  </a:ext>
                </a:extLst>
              </p:cNvPr>
              <p:cNvSpPr txBox="1">
                <a:spLocks/>
              </p:cNvSpPr>
              <p:nvPr/>
            </p:nvSpPr>
            <p:spPr>
              <a:xfrm>
                <a:off x="2365829" y="2549075"/>
                <a:ext cx="5029200" cy="904420"/>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br>
                  <a:rPr lang="en-US" sz="2400" dirty="0"/>
                </a:br>
                <a:br>
                  <a:rPr lang="en-US" sz="2400" dirty="0"/>
                </a:br>
                <a14:m>
                  <m:oMath xmlns:m="http://schemas.openxmlformats.org/officeDocument/2006/math">
                    <m:r>
                      <m:rPr>
                        <m:nor/>
                      </m:rPr>
                      <a:rPr lang="en-US" sz="2400" dirty="0"/>
                      <m:t>Â</m:t>
                    </m:r>
                    <m:r>
                      <m:rPr>
                        <m:nor/>
                      </m:rPr>
                      <a:rPr lang="en-US" sz="2400" baseline="-25000" dirty="0"/>
                      <m:t>i</m:t>
                    </m:r>
                    <m:r>
                      <m:rPr>
                        <m:nor/>
                      </m:rPr>
                      <a:rPr lang="en-US" sz="2400" dirty="0"/>
                      <m:t> = </m:t>
                    </m:r>
                    <m:r>
                      <m:rPr>
                        <m:nor/>
                      </m:rPr>
                      <a:rPr lang="en-US" sz="2400" dirty="0"/>
                      <m:t>argmax</m:t>
                    </m:r>
                    <m:r>
                      <m:rPr>
                        <m:nor/>
                      </m:rPr>
                      <a:rPr lang="en-US" sz="2400" dirty="0" smtClean="0"/>
                      <m:t> </m:t>
                    </m:r>
                    <m:r>
                      <m:rPr>
                        <m:nor/>
                      </m:rPr>
                      <a:rPr lang="en-US" sz="2400" dirty="0" smtClean="0"/>
                      <m:t>P</m:t>
                    </m:r>
                    <m:r>
                      <m:rPr>
                        <m:nor/>
                      </m:rPr>
                      <a:rPr lang="en-US" sz="2400" dirty="0" smtClean="0"/>
                      <m:t>(</m:t>
                    </m:r>
                    <m:r>
                      <m:rPr>
                        <m:nor/>
                      </m:rPr>
                      <a:rPr lang="en-US" sz="2400" dirty="0" smtClean="0"/>
                      <m:t>Ai</m:t>
                    </m:r>
                    <m:r>
                      <m:rPr>
                        <m:nor/>
                      </m:rPr>
                      <a:rPr lang="en-US" sz="2400" dirty="0" smtClean="0"/>
                      <m:t>|</m:t>
                    </m:r>
                  </m:oMath>
                </a14:m>
                <a:r>
                  <a:rPr lang="en-US" sz="2400" dirty="0"/>
                  <a:t>(A</a:t>
                </a:r>
                <a:r>
                  <a:rPr lang="en-US" sz="2400" baseline="-25000" dirty="0"/>
                  <a:t>1</a:t>
                </a:r>
                <a:r>
                  <a:rPr lang="en-US" sz="2400" dirty="0"/>
                  <a:t>, U</a:t>
                </a:r>
                <a:r>
                  <a:rPr lang="en-US" sz="2400" baseline="-25000" dirty="0"/>
                  <a:t>1</a:t>
                </a:r>
                <a:r>
                  <a:rPr lang="en-US" sz="2400" dirty="0"/>
                  <a:t>, …, A</a:t>
                </a:r>
                <a:r>
                  <a:rPr lang="en-US" sz="2400" baseline="-25000" dirty="0"/>
                  <a:t>i-1</a:t>
                </a:r>
                <a:r>
                  <a:rPr lang="en-US" sz="2400" dirty="0"/>
                  <a:t>, U</a:t>
                </a:r>
                <a:r>
                  <a:rPr lang="en-US" sz="2400" baseline="-25000" dirty="0"/>
                  <a:t>i-1</a:t>
                </a:r>
                <a:r>
                  <a:rPr lang="en-US" sz="2400" dirty="0"/>
                  <a:t>))</a:t>
                </a:r>
              </a:p>
            </p:txBody>
          </p:sp>
        </mc:Choice>
        <mc:Fallback xmlns="">
          <p:sp>
            <p:nvSpPr>
              <p:cNvPr id="8" name="Content Placeholder 2">
                <a:extLst>
                  <a:ext uri="{FF2B5EF4-FFF2-40B4-BE49-F238E27FC236}">
                    <a16:creationId xmlns:a16="http://schemas.microsoft.com/office/drawing/2014/main" id="{26B4FE90-4E7B-FD47-A9A7-CB4A183D3930}"/>
                  </a:ext>
                </a:extLst>
              </p:cNvPr>
              <p:cNvSpPr txBox="1">
                <a:spLocks noRot="1" noChangeAspect="1" noMove="1" noResize="1" noEditPoints="1" noAdjustHandles="1" noChangeArrowheads="1" noChangeShapeType="1" noTextEdit="1"/>
              </p:cNvSpPr>
              <p:nvPr/>
            </p:nvSpPr>
            <p:spPr>
              <a:xfrm>
                <a:off x="2365829" y="2549075"/>
                <a:ext cx="5029200" cy="904420"/>
              </a:xfrm>
              <a:prstGeom prst="rect">
                <a:avLst/>
              </a:prstGeom>
              <a:blipFill>
                <a:blip r:embed="rId4"/>
                <a:stretch>
                  <a:fillRect l="-2015" b="-12500"/>
                </a:stretch>
              </a:blipFill>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0CDFDD41-7494-8F4E-AB13-2DAEF751FCF8}"/>
              </a:ext>
            </a:extLst>
          </p:cNvPr>
          <p:cNvSpPr txBox="1">
            <a:spLocks/>
          </p:cNvSpPr>
          <p:nvPr/>
        </p:nvSpPr>
        <p:spPr>
          <a:xfrm>
            <a:off x="800100" y="3902532"/>
            <a:ext cx="7543800" cy="2286000"/>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2200" dirty="0"/>
              <a:t>A = Dialogue Acts from System; U = Dialogue Acts from User</a:t>
            </a:r>
          </a:p>
          <a:p>
            <a:pPr marL="460375" indent="-446088">
              <a:buFont typeface="Wingdings" pitchFamily="2" charset="2"/>
              <a:buChar char="§"/>
            </a:pPr>
            <a:r>
              <a:rPr lang="en-US" sz="2200" dirty="0"/>
              <a:t>Simplification: Condition just on the current dialogue state</a:t>
            </a:r>
          </a:p>
          <a:p>
            <a:pPr marL="0" indent="0">
              <a:buNone/>
            </a:pPr>
            <a:br>
              <a:rPr lang="en-US" sz="2200" dirty="0"/>
            </a:br>
            <a:br>
              <a:rPr lang="en-US" sz="2200" dirty="0"/>
            </a:br>
            <a:endParaRPr lang="en-US" sz="2200" baseline="-25000"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ED68EA1C-D250-5B47-8E79-B0A187519D0D}"/>
                  </a:ext>
                </a:extLst>
              </p:cNvPr>
              <p:cNvSpPr txBox="1">
                <a:spLocks/>
              </p:cNvSpPr>
              <p:nvPr/>
            </p:nvSpPr>
            <p:spPr>
              <a:xfrm>
                <a:off x="2365829" y="4562935"/>
                <a:ext cx="5029200" cy="904420"/>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br>
                  <a:rPr lang="en-US" sz="2400" dirty="0"/>
                </a:br>
                <a:br>
                  <a:rPr lang="en-US" sz="2400" dirty="0"/>
                </a:br>
                <a14:m>
                  <m:oMath xmlns:m="http://schemas.openxmlformats.org/officeDocument/2006/math">
                    <m:r>
                      <m:rPr>
                        <m:nor/>
                      </m:rPr>
                      <a:rPr lang="en-US" sz="2400" dirty="0"/>
                      <m:t>Â</m:t>
                    </m:r>
                    <m:r>
                      <m:rPr>
                        <m:nor/>
                      </m:rPr>
                      <a:rPr lang="en-US" sz="2400" baseline="-25000" dirty="0"/>
                      <m:t>i</m:t>
                    </m:r>
                    <m:r>
                      <m:rPr>
                        <m:nor/>
                      </m:rPr>
                      <a:rPr lang="en-US" sz="2400" dirty="0"/>
                      <m:t> = </m:t>
                    </m:r>
                    <m:r>
                      <m:rPr>
                        <m:nor/>
                      </m:rPr>
                      <a:rPr lang="en-US" sz="2400" dirty="0"/>
                      <m:t>argmax</m:t>
                    </m:r>
                    <m:r>
                      <m:rPr>
                        <m:nor/>
                      </m:rPr>
                      <a:rPr lang="en-US" sz="2400" dirty="0" smtClean="0"/>
                      <m:t> </m:t>
                    </m:r>
                    <m:r>
                      <m:rPr>
                        <m:nor/>
                      </m:rPr>
                      <a:rPr lang="en-US" sz="2400" dirty="0" smtClean="0"/>
                      <m:t>P</m:t>
                    </m:r>
                    <m:r>
                      <m:rPr>
                        <m:nor/>
                      </m:rPr>
                      <a:rPr lang="en-US" sz="2400" dirty="0" smtClean="0"/>
                      <m:t>(</m:t>
                    </m:r>
                    <m:r>
                      <m:rPr>
                        <m:nor/>
                      </m:rPr>
                      <a:rPr lang="en-US" sz="2400" dirty="0" smtClean="0"/>
                      <m:t>Ai</m:t>
                    </m:r>
                    <m:r>
                      <m:rPr>
                        <m:nor/>
                      </m:rPr>
                      <a:rPr lang="en-US" sz="2400" dirty="0" smtClean="0"/>
                      <m:t>|</m:t>
                    </m:r>
                  </m:oMath>
                </a14:m>
                <a:r>
                  <a:rPr lang="en-US" sz="2400" dirty="0"/>
                  <a:t>(Frame</a:t>
                </a:r>
                <a:r>
                  <a:rPr lang="en-US" sz="2400" baseline="-25000" dirty="0"/>
                  <a:t>i-1</a:t>
                </a:r>
                <a:r>
                  <a:rPr lang="en-US" sz="2400" dirty="0"/>
                  <a:t>, A</a:t>
                </a:r>
                <a:r>
                  <a:rPr lang="en-US" sz="2400" baseline="-25000" dirty="0"/>
                  <a:t>i-1</a:t>
                </a:r>
                <a:r>
                  <a:rPr lang="en-US" sz="2400" dirty="0"/>
                  <a:t>, U</a:t>
                </a:r>
                <a:r>
                  <a:rPr lang="en-US" sz="2400" baseline="-25000" dirty="0"/>
                  <a:t>i-1</a:t>
                </a:r>
                <a:r>
                  <a:rPr lang="en-US" sz="2400" dirty="0"/>
                  <a:t>)</a:t>
                </a:r>
              </a:p>
            </p:txBody>
          </p:sp>
        </mc:Choice>
        <mc:Fallback xmlns="">
          <p:sp>
            <p:nvSpPr>
              <p:cNvPr id="10" name="Content Placeholder 2">
                <a:extLst>
                  <a:ext uri="{FF2B5EF4-FFF2-40B4-BE49-F238E27FC236}">
                    <a16:creationId xmlns:a16="http://schemas.microsoft.com/office/drawing/2014/main" id="{ED68EA1C-D250-5B47-8E79-B0A187519D0D}"/>
                  </a:ext>
                </a:extLst>
              </p:cNvPr>
              <p:cNvSpPr txBox="1">
                <a:spLocks noRot="1" noChangeAspect="1" noMove="1" noResize="1" noEditPoints="1" noAdjustHandles="1" noChangeArrowheads="1" noChangeShapeType="1" noTextEdit="1"/>
              </p:cNvSpPr>
              <p:nvPr/>
            </p:nvSpPr>
            <p:spPr>
              <a:xfrm>
                <a:off x="2365829" y="4562935"/>
                <a:ext cx="5029200" cy="904420"/>
              </a:xfrm>
              <a:prstGeom prst="rect">
                <a:avLst/>
              </a:prstGeom>
              <a:blipFill>
                <a:blip r:embed="rId5"/>
                <a:stretch>
                  <a:fillRect l="-2015" b="-123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C18FEC8F-0EAC-2B4F-963F-28C3E52F9688}"/>
                  </a:ext>
                </a:extLst>
              </p:cNvPr>
              <p:cNvSpPr txBox="1">
                <a:spLocks/>
              </p:cNvSpPr>
              <p:nvPr/>
            </p:nvSpPr>
            <p:spPr>
              <a:xfrm>
                <a:off x="2590800" y="5350786"/>
                <a:ext cx="1447800" cy="47715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14:m>
                  <m:oMathPara xmlns:m="http://schemas.openxmlformats.org/officeDocument/2006/math">
                    <m:oMathParaPr>
                      <m:jc m:val="centerGroup"/>
                    </m:oMathParaPr>
                    <m:oMath xmlns:m="http://schemas.openxmlformats.org/officeDocument/2006/math">
                      <m:r>
                        <m:rPr>
                          <m:nor/>
                        </m:rPr>
                        <a:rPr lang="en-US" dirty="0"/>
                        <m:t>A</m:t>
                      </m:r>
                      <m:r>
                        <m:rPr>
                          <m:nor/>
                        </m:rPr>
                        <a:rPr lang="en-US" baseline="-25000" dirty="0"/>
                        <m:t>i</m:t>
                      </m:r>
                      <m:r>
                        <a:rPr lang="en-US" i="1" baseline="-25000" dirty="0" smtClean="0">
                          <a:latin typeface="Cambria Math" panose="02040503050406030204" pitchFamily="18" charset="0"/>
                        </a:rPr>
                        <m:t> </m:t>
                      </m:r>
                      <m:r>
                        <m:rPr>
                          <m:sty m:val="p"/>
                        </m:rPr>
                        <a:rPr lang="el-GR" i="1" dirty="0">
                          <a:latin typeface="Cambria Math" panose="02040503050406030204" pitchFamily="18" charset="0"/>
                          <a:ea typeface="Cambria Math" panose="02040503050406030204" pitchFamily="18" charset="0"/>
                        </a:rPr>
                        <m:t>ϵ</m:t>
                      </m:r>
                      <m:r>
                        <a:rPr lang="en-US" i="1" dirty="0" smtClean="0">
                          <a:latin typeface="Cambria Math" panose="02040503050406030204" pitchFamily="18" charset="0"/>
                          <a:ea typeface="Cambria Math" panose="02040503050406030204" pitchFamily="18" charset="0"/>
                        </a:rPr>
                        <m:t> </m:t>
                      </m:r>
                      <m:r>
                        <a:rPr lang="en-US" i="1" dirty="0" smtClean="0">
                          <a:latin typeface="Cambria Math" panose="02040503050406030204" pitchFamily="18" charset="0"/>
                          <a:ea typeface="Cambria Math" panose="02040503050406030204" pitchFamily="18" charset="0"/>
                        </a:rPr>
                        <m:t>𝐴</m:t>
                      </m:r>
                    </m:oMath>
                  </m:oMathPara>
                </a14:m>
                <a:endParaRPr lang="en-US" baseline="-25000" dirty="0"/>
              </a:p>
            </p:txBody>
          </p:sp>
        </mc:Choice>
        <mc:Fallback xmlns="">
          <p:sp>
            <p:nvSpPr>
              <p:cNvPr id="11" name="Content Placeholder 2">
                <a:extLst>
                  <a:ext uri="{FF2B5EF4-FFF2-40B4-BE49-F238E27FC236}">
                    <a16:creationId xmlns:a16="http://schemas.microsoft.com/office/drawing/2014/main" id="{C18FEC8F-0EAC-2B4F-963F-28C3E52F9688}"/>
                  </a:ext>
                </a:extLst>
              </p:cNvPr>
              <p:cNvSpPr txBox="1">
                <a:spLocks noRot="1" noChangeAspect="1" noMove="1" noResize="1" noEditPoints="1" noAdjustHandles="1" noChangeArrowheads="1" noChangeShapeType="1" noTextEdit="1"/>
              </p:cNvSpPr>
              <p:nvPr/>
            </p:nvSpPr>
            <p:spPr>
              <a:xfrm>
                <a:off x="2590800" y="5350786"/>
                <a:ext cx="1447800" cy="47715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253255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FD4CE1-4FFD-4A40-ABA6-815B4A3B674A}"/>
              </a:ext>
            </a:extLst>
          </p:cNvPr>
          <p:cNvSpPr>
            <a:spLocks noGrp="1"/>
          </p:cNvSpPr>
          <p:nvPr>
            <p:ph type="title"/>
          </p:nvPr>
        </p:nvSpPr>
        <p:spPr>
          <a:xfrm>
            <a:off x="800100" y="381001"/>
            <a:ext cx="7543800" cy="1542142"/>
          </a:xfrm>
        </p:spPr>
        <p:txBody>
          <a:bodyPr>
            <a:normAutofit/>
          </a:bodyPr>
          <a:lstStyle/>
          <a:p>
            <a:r>
              <a:rPr lang="en-US" dirty="0"/>
              <a:t>Policy Example: Confirmation and Rejection</a:t>
            </a:r>
          </a:p>
        </p:txBody>
      </p:sp>
      <p:sp>
        <p:nvSpPr>
          <p:cNvPr id="12" name="Content Placeholder 2">
            <a:extLst>
              <a:ext uri="{FF2B5EF4-FFF2-40B4-BE49-F238E27FC236}">
                <a16:creationId xmlns:a16="http://schemas.microsoft.com/office/drawing/2014/main" id="{C89045F8-D3CD-964B-AAA2-EFA7BF543D50}"/>
              </a:ext>
            </a:extLst>
          </p:cNvPr>
          <p:cNvSpPr>
            <a:spLocks noGrp="1"/>
          </p:cNvSpPr>
          <p:nvPr>
            <p:ph sz="quarter" idx="1"/>
          </p:nvPr>
        </p:nvSpPr>
        <p:spPr>
          <a:xfrm>
            <a:off x="800100" y="2286000"/>
            <a:ext cx="7543800" cy="3733800"/>
          </a:xfrm>
        </p:spPr>
        <p:txBody>
          <a:bodyPr>
            <a:normAutofit/>
          </a:bodyPr>
          <a:lstStyle/>
          <a:p>
            <a:pPr marL="460375" indent="-460375">
              <a:buFont typeface="Wingdings" pitchFamily="2" charset="2"/>
              <a:buChar char="§"/>
            </a:pPr>
            <a:r>
              <a:rPr lang="en-US" sz="2400" dirty="0"/>
              <a:t>Explicit Confirmation</a:t>
            </a:r>
          </a:p>
          <a:p>
            <a:pPr marL="460375" indent="-460375">
              <a:buFont typeface="Wingdings" pitchFamily="2" charset="2"/>
              <a:buChar char="§"/>
            </a:pPr>
            <a:endParaRPr lang="en-US" sz="2400" dirty="0"/>
          </a:p>
          <a:p>
            <a:pPr marL="460375" indent="-460375">
              <a:buFont typeface="Wingdings" pitchFamily="2" charset="2"/>
              <a:buChar char="§"/>
            </a:pPr>
            <a:endParaRPr lang="en-US" sz="2400" dirty="0"/>
          </a:p>
          <a:p>
            <a:pPr marL="0" indent="0">
              <a:buNone/>
            </a:pPr>
            <a:endParaRPr lang="en-US" sz="2400" dirty="0"/>
          </a:p>
          <a:p>
            <a:pPr marL="460375" indent="-460375">
              <a:buFont typeface="Wingdings" pitchFamily="2" charset="2"/>
              <a:buChar char="§"/>
            </a:pPr>
            <a:r>
              <a:rPr lang="en-US" sz="2400" dirty="0"/>
              <a:t>Implicit Confirmation</a:t>
            </a:r>
          </a:p>
          <a:p>
            <a:pPr marL="0" indent="0">
              <a:buNone/>
            </a:pPr>
            <a:endParaRPr lang="en-US" sz="2200" dirty="0"/>
          </a:p>
        </p:txBody>
      </p:sp>
      <p:pic>
        <p:nvPicPr>
          <p:cNvPr id="5" name="Picture 4">
            <a:extLst>
              <a:ext uri="{FF2B5EF4-FFF2-40B4-BE49-F238E27FC236}">
                <a16:creationId xmlns:a16="http://schemas.microsoft.com/office/drawing/2014/main" id="{8F50320E-41F8-F548-923E-3867395EF0A1}"/>
              </a:ext>
            </a:extLst>
          </p:cNvPr>
          <p:cNvPicPr>
            <a:picLocks noChangeAspect="1"/>
          </p:cNvPicPr>
          <p:nvPr/>
        </p:nvPicPr>
        <p:blipFill>
          <a:blip r:embed="rId3"/>
          <a:stretch>
            <a:fillRect/>
          </a:stretch>
        </p:blipFill>
        <p:spPr>
          <a:xfrm>
            <a:off x="1066800" y="2862884"/>
            <a:ext cx="6781800" cy="1290016"/>
          </a:xfrm>
          <a:prstGeom prst="rect">
            <a:avLst/>
          </a:prstGeom>
        </p:spPr>
      </p:pic>
      <p:pic>
        <p:nvPicPr>
          <p:cNvPr id="14" name="Picture 13">
            <a:extLst>
              <a:ext uri="{FF2B5EF4-FFF2-40B4-BE49-F238E27FC236}">
                <a16:creationId xmlns:a16="http://schemas.microsoft.com/office/drawing/2014/main" id="{78276A0C-E6EE-B044-A82D-E0DEE1829BD9}"/>
              </a:ext>
            </a:extLst>
          </p:cNvPr>
          <p:cNvPicPr>
            <a:picLocks noChangeAspect="1"/>
          </p:cNvPicPr>
          <p:nvPr/>
        </p:nvPicPr>
        <p:blipFill>
          <a:blip r:embed="rId4"/>
          <a:stretch>
            <a:fillRect/>
          </a:stretch>
        </p:blipFill>
        <p:spPr>
          <a:xfrm>
            <a:off x="1070429" y="4953000"/>
            <a:ext cx="6781800" cy="798604"/>
          </a:xfrm>
          <a:prstGeom prst="rect">
            <a:avLst/>
          </a:prstGeom>
        </p:spPr>
      </p:pic>
    </p:spTree>
    <p:extLst>
      <p:ext uri="{BB962C8B-B14F-4D97-AF65-F5344CB8AC3E}">
        <p14:creationId xmlns:p14="http://schemas.microsoft.com/office/powerpoint/2010/main" val="22087403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FD4CE1-4FFD-4A40-ABA6-815B4A3B674A}"/>
              </a:ext>
            </a:extLst>
          </p:cNvPr>
          <p:cNvSpPr>
            <a:spLocks noGrp="1"/>
          </p:cNvSpPr>
          <p:nvPr>
            <p:ph type="title"/>
          </p:nvPr>
        </p:nvSpPr>
        <p:spPr>
          <a:xfrm>
            <a:off x="800100" y="533400"/>
            <a:ext cx="7543800" cy="746761"/>
          </a:xfrm>
        </p:spPr>
        <p:txBody>
          <a:bodyPr>
            <a:normAutofit/>
          </a:bodyPr>
          <a:lstStyle/>
          <a:p>
            <a:r>
              <a:rPr lang="en-US" dirty="0"/>
              <a:t>Natural Language Generation</a:t>
            </a:r>
          </a:p>
        </p:txBody>
      </p:sp>
      <p:sp>
        <p:nvSpPr>
          <p:cNvPr id="6" name="Content Placeholder 2">
            <a:extLst>
              <a:ext uri="{FF2B5EF4-FFF2-40B4-BE49-F238E27FC236}">
                <a16:creationId xmlns:a16="http://schemas.microsoft.com/office/drawing/2014/main" id="{CD09F2D3-7A9F-4147-BFCE-123659346361}"/>
              </a:ext>
            </a:extLst>
          </p:cNvPr>
          <p:cNvSpPr>
            <a:spLocks noGrp="1"/>
          </p:cNvSpPr>
          <p:nvPr>
            <p:ph sz="quarter" idx="1"/>
          </p:nvPr>
        </p:nvSpPr>
        <p:spPr>
          <a:xfrm>
            <a:off x="800100" y="1562100"/>
            <a:ext cx="7543800" cy="1638300"/>
          </a:xfrm>
        </p:spPr>
        <p:txBody>
          <a:bodyPr>
            <a:normAutofit/>
          </a:bodyPr>
          <a:lstStyle/>
          <a:p>
            <a:pPr marL="0" indent="0">
              <a:buNone/>
            </a:pPr>
            <a:r>
              <a:rPr lang="en-US" sz="2400" dirty="0"/>
              <a:t>Modeled in two stages:</a:t>
            </a:r>
          </a:p>
          <a:p>
            <a:pPr marL="287338" indent="-287338">
              <a:buFont typeface="Wingdings" pitchFamily="2" charset="2"/>
              <a:buChar char="§"/>
            </a:pPr>
            <a:r>
              <a:rPr lang="en-US" sz="2400" dirty="0"/>
              <a:t> Content Planning (what to say)</a:t>
            </a:r>
          </a:p>
          <a:p>
            <a:pPr marL="287338" indent="-287338">
              <a:buFont typeface="Wingdings" pitchFamily="2" charset="2"/>
              <a:buChar char="§"/>
            </a:pPr>
            <a:r>
              <a:rPr lang="en-US" sz="2400" dirty="0"/>
              <a:t> Sentence Realization (how to say it)</a:t>
            </a:r>
          </a:p>
          <a:p>
            <a:pPr marL="460375" indent="-460375">
              <a:buFont typeface="Wingdings" pitchFamily="2" charset="2"/>
              <a:buChar char="§"/>
            </a:pPr>
            <a:endParaRPr lang="en-US" sz="2200" dirty="0"/>
          </a:p>
        </p:txBody>
      </p:sp>
      <p:sp>
        <p:nvSpPr>
          <p:cNvPr id="7" name="Content Placeholder 2">
            <a:extLst>
              <a:ext uri="{FF2B5EF4-FFF2-40B4-BE49-F238E27FC236}">
                <a16:creationId xmlns:a16="http://schemas.microsoft.com/office/drawing/2014/main" id="{A51D17D8-A030-4740-8F2A-BA3CBAC7819C}"/>
              </a:ext>
            </a:extLst>
          </p:cNvPr>
          <p:cNvSpPr txBox="1">
            <a:spLocks/>
          </p:cNvSpPr>
          <p:nvPr/>
        </p:nvSpPr>
        <p:spPr>
          <a:xfrm>
            <a:off x="800100" y="3216729"/>
            <a:ext cx="7543800" cy="112667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sz="2400" dirty="0"/>
              <a:t>Encoder Decoder Models : Map frames to sentences</a:t>
            </a:r>
          </a:p>
        </p:txBody>
      </p:sp>
      <p:pic>
        <p:nvPicPr>
          <p:cNvPr id="2" name="Picture 1">
            <a:extLst>
              <a:ext uri="{FF2B5EF4-FFF2-40B4-BE49-F238E27FC236}">
                <a16:creationId xmlns:a16="http://schemas.microsoft.com/office/drawing/2014/main" id="{1FDE21B1-083E-6D46-8E90-1374AD48DC81}"/>
              </a:ext>
            </a:extLst>
          </p:cNvPr>
          <p:cNvPicPr>
            <a:picLocks noChangeAspect="1"/>
          </p:cNvPicPr>
          <p:nvPr/>
        </p:nvPicPr>
        <p:blipFill>
          <a:blip r:embed="rId3"/>
          <a:stretch>
            <a:fillRect/>
          </a:stretch>
        </p:blipFill>
        <p:spPr>
          <a:xfrm>
            <a:off x="552450" y="3827235"/>
            <a:ext cx="8039100" cy="1816100"/>
          </a:xfrm>
          <a:prstGeom prst="rect">
            <a:avLst/>
          </a:prstGeom>
        </p:spPr>
      </p:pic>
      <p:sp>
        <p:nvSpPr>
          <p:cNvPr id="8" name="Rectangle 7">
            <a:extLst>
              <a:ext uri="{FF2B5EF4-FFF2-40B4-BE49-F238E27FC236}">
                <a16:creationId xmlns:a16="http://schemas.microsoft.com/office/drawing/2014/main" id="{CC12E101-53DF-6E4B-A474-51F307296942}"/>
              </a:ext>
            </a:extLst>
          </p:cNvPr>
          <p:cNvSpPr/>
          <p:nvPr/>
        </p:nvSpPr>
        <p:spPr>
          <a:xfrm>
            <a:off x="1563007" y="5765617"/>
            <a:ext cx="6780893" cy="369332"/>
          </a:xfrm>
          <a:prstGeom prst="rect">
            <a:avLst/>
          </a:prstGeom>
        </p:spPr>
        <p:txBody>
          <a:bodyPr wrap="square">
            <a:spAutoFit/>
          </a:bodyPr>
          <a:lstStyle/>
          <a:p>
            <a:r>
              <a:rPr lang="en-US" dirty="0"/>
              <a:t>An encoder decoder sentence realizer mapping slots/fillers to English</a:t>
            </a:r>
          </a:p>
        </p:txBody>
      </p:sp>
    </p:spTree>
    <p:extLst>
      <p:ext uri="{BB962C8B-B14F-4D97-AF65-F5344CB8AC3E}">
        <p14:creationId xmlns:p14="http://schemas.microsoft.com/office/powerpoint/2010/main" val="39551235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FD4CE1-4FFD-4A40-ABA6-815B4A3B674A}"/>
              </a:ext>
            </a:extLst>
          </p:cNvPr>
          <p:cNvSpPr>
            <a:spLocks noGrp="1"/>
          </p:cNvSpPr>
          <p:nvPr>
            <p:ph type="title"/>
          </p:nvPr>
        </p:nvSpPr>
        <p:spPr>
          <a:xfrm>
            <a:off x="800100" y="533400"/>
            <a:ext cx="7543800" cy="746761"/>
          </a:xfrm>
        </p:spPr>
        <p:txBody>
          <a:bodyPr>
            <a:normAutofit/>
          </a:bodyPr>
          <a:lstStyle/>
          <a:p>
            <a:r>
              <a:rPr lang="en-US" dirty="0"/>
              <a:t>Evaluation</a:t>
            </a:r>
          </a:p>
        </p:txBody>
      </p:sp>
      <p:sp>
        <p:nvSpPr>
          <p:cNvPr id="9" name="Content Placeholder 4">
            <a:extLst>
              <a:ext uri="{FF2B5EF4-FFF2-40B4-BE49-F238E27FC236}">
                <a16:creationId xmlns:a16="http://schemas.microsoft.com/office/drawing/2014/main" id="{E79F4290-BA9F-154E-A003-7EB76052B224}"/>
              </a:ext>
            </a:extLst>
          </p:cNvPr>
          <p:cNvSpPr txBox="1">
            <a:spLocks/>
          </p:cNvSpPr>
          <p:nvPr/>
        </p:nvSpPr>
        <p:spPr>
          <a:xfrm>
            <a:off x="914400" y="1752600"/>
            <a:ext cx="7772400" cy="403860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14350" indent="-514350">
              <a:buFont typeface="+mj-lt"/>
              <a:buAutoNum type="arabicPeriod"/>
            </a:pPr>
            <a:r>
              <a:rPr lang="en-US" sz="2400" dirty="0"/>
              <a:t>Slot Error Rate for a Sentence</a:t>
            </a:r>
          </a:p>
          <a:p>
            <a:pPr marL="0" indent="0">
              <a:buFont typeface="Calibri" panose="020F0502020204030204" pitchFamily="34" charset="0"/>
              <a:buNone/>
            </a:pPr>
            <a:r>
              <a:rPr lang="en-US" sz="2400" dirty="0"/>
              <a:t>	# of inserted/deleted/substituted slots</a:t>
            </a:r>
          </a:p>
          <a:p>
            <a:pPr marL="0" indent="0">
              <a:buFont typeface="Calibri" panose="020F0502020204030204" pitchFamily="34" charset="0"/>
              <a:buNone/>
            </a:pPr>
            <a:r>
              <a:rPr lang="en-US" sz="2400" dirty="0"/>
              <a:t>          	# of total reference slots for sentence</a:t>
            </a:r>
          </a:p>
          <a:p>
            <a:pPr marL="0" indent="0">
              <a:buFont typeface="Calibri" panose="020F0502020204030204" pitchFamily="34" charset="0"/>
              <a:buNone/>
            </a:pPr>
            <a:endParaRPr lang="en-US" sz="2400" dirty="0"/>
          </a:p>
          <a:p>
            <a:pPr marL="514350" indent="-514350">
              <a:buFont typeface="+mj-lt"/>
              <a:buAutoNum type="arabicPeriod" startAt="2"/>
            </a:pPr>
            <a:r>
              <a:rPr lang="en-US" sz="2400" dirty="0"/>
              <a:t>End-to-end evaluation (Task Success)</a:t>
            </a:r>
          </a:p>
        </p:txBody>
      </p:sp>
      <p:cxnSp>
        <p:nvCxnSpPr>
          <p:cNvPr id="10" name="Straight Connector 9">
            <a:extLst>
              <a:ext uri="{FF2B5EF4-FFF2-40B4-BE49-F238E27FC236}">
                <a16:creationId xmlns:a16="http://schemas.microsoft.com/office/drawing/2014/main" id="{84286D32-8518-6A4C-8900-1841D97F7396}"/>
              </a:ext>
            </a:extLst>
          </p:cNvPr>
          <p:cNvCxnSpPr>
            <a:cxnSpLocks/>
          </p:cNvCxnSpPr>
          <p:nvPr/>
        </p:nvCxnSpPr>
        <p:spPr>
          <a:xfrm>
            <a:off x="1638300" y="2743200"/>
            <a:ext cx="4991100" cy="0"/>
          </a:xfrm>
          <a:prstGeom prst="line">
            <a:avLst/>
          </a:prstGeom>
          <a:ln w="28575" cmpd="sng">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467827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FD4CE1-4FFD-4A40-ABA6-815B4A3B674A}"/>
              </a:ext>
            </a:extLst>
          </p:cNvPr>
          <p:cNvSpPr>
            <a:spLocks noGrp="1"/>
          </p:cNvSpPr>
          <p:nvPr>
            <p:ph type="title"/>
          </p:nvPr>
        </p:nvSpPr>
        <p:spPr>
          <a:xfrm>
            <a:off x="800100" y="533400"/>
            <a:ext cx="7543800" cy="746761"/>
          </a:xfrm>
        </p:spPr>
        <p:txBody>
          <a:bodyPr>
            <a:normAutofit/>
          </a:bodyPr>
          <a:lstStyle/>
          <a:p>
            <a:r>
              <a:rPr lang="en-US" dirty="0"/>
              <a:t>Evaluation</a:t>
            </a:r>
          </a:p>
        </p:txBody>
      </p:sp>
      <p:graphicFrame>
        <p:nvGraphicFramePr>
          <p:cNvPr id="6" name="Table 5">
            <a:extLst>
              <a:ext uri="{FF2B5EF4-FFF2-40B4-BE49-F238E27FC236}">
                <a16:creationId xmlns:a16="http://schemas.microsoft.com/office/drawing/2014/main" id="{F299953E-E12E-2549-BF56-14B4D61C017B}"/>
              </a:ext>
            </a:extLst>
          </p:cNvPr>
          <p:cNvGraphicFramePr>
            <a:graphicFrameLocks noGrp="1"/>
          </p:cNvGraphicFramePr>
          <p:nvPr/>
        </p:nvGraphicFramePr>
        <p:xfrm>
          <a:off x="1295400" y="2286000"/>
          <a:ext cx="6096000" cy="256032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r>
                        <a:rPr lang="en-US" sz="3600" dirty="0">
                          <a:latin typeface="Calibri"/>
                          <a:cs typeface="Calibri"/>
                        </a:rPr>
                        <a:t>Slot</a:t>
                      </a:r>
                    </a:p>
                  </a:txBody>
                  <a:tcPr/>
                </a:tc>
                <a:tc>
                  <a:txBody>
                    <a:bodyPr/>
                    <a:lstStyle/>
                    <a:p>
                      <a:r>
                        <a:rPr lang="en-US" sz="3600" dirty="0">
                          <a:latin typeface="Calibri"/>
                          <a:cs typeface="Calibri"/>
                        </a:rPr>
                        <a:t>Filler</a:t>
                      </a:r>
                    </a:p>
                  </a:txBody>
                  <a:tcPr/>
                </a:tc>
                <a:extLst>
                  <a:ext uri="{0D108BD9-81ED-4DB2-BD59-A6C34878D82A}">
                    <a16:rowId xmlns:a16="http://schemas.microsoft.com/office/drawing/2014/main" val="10000"/>
                  </a:ext>
                </a:extLst>
              </a:tr>
              <a:tr h="370840">
                <a:tc>
                  <a:txBody>
                    <a:bodyPr/>
                    <a:lstStyle/>
                    <a:p>
                      <a:r>
                        <a:rPr lang="en-US" sz="3600" dirty="0">
                          <a:latin typeface="Calibri"/>
                          <a:cs typeface="Calibri"/>
                        </a:rPr>
                        <a:t>PERSON</a:t>
                      </a:r>
                    </a:p>
                  </a:txBody>
                  <a:tcPr/>
                </a:tc>
                <a:tc>
                  <a:txBody>
                    <a:bodyPr/>
                    <a:lstStyle/>
                    <a:p>
                      <a:r>
                        <a:rPr lang="en-US" sz="3600" dirty="0">
                          <a:latin typeface="Calibri"/>
                          <a:cs typeface="Calibri"/>
                        </a:rPr>
                        <a:t>Chris</a:t>
                      </a:r>
                    </a:p>
                  </a:txBody>
                  <a:tcPr/>
                </a:tc>
                <a:extLst>
                  <a:ext uri="{0D108BD9-81ED-4DB2-BD59-A6C34878D82A}">
                    <a16:rowId xmlns:a16="http://schemas.microsoft.com/office/drawing/2014/main" val="10001"/>
                  </a:ext>
                </a:extLst>
              </a:tr>
              <a:tr h="370840">
                <a:tc>
                  <a:txBody>
                    <a:bodyPr/>
                    <a:lstStyle/>
                    <a:p>
                      <a:r>
                        <a:rPr lang="en-US" sz="3600" dirty="0">
                          <a:latin typeface="Calibri"/>
                          <a:cs typeface="Calibri"/>
                        </a:rPr>
                        <a:t>TIME</a:t>
                      </a:r>
                    </a:p>
                  </a:txBody>
                  <a:tcPr/>
                </a:tc>
                <a:tc>
                  <a:txBody>
                    <a:bodyPr/>
                    <a:lstStyle/>
                    <a:p>
                      <a:r>
                        <a:rPr lang="en-US" sz="3600" dirty="0">
                          <a:solidFill>
                            <a:srgbClr val="FF0000"/>
                          </a:solidFill>
                          <a:latin typeface="Calibri"/>
                          <a:cs typeface="Calibri"/>
                        </a:rPr>
                        <a:t>11:30 a.m.</a:t>
                      </a:r>
                    </a:p>
                  </a:txBody>
                  <a:tcPr/>
                </a:tc>
                <a:extLst>
                  <a:ext uri="{0D108BD9-81ED-4DB2-BD59-A6C34878D82A}">
                    <a16:rowId xmlns:a16="http://schemas.microsoft.com/office/drawing/2014/main" val="10002"/>
                  </a:ext>
                </a:extLst>
              </a:tr>
              <a:tr h="370840">
                <a:tc>
                  <a:txBody>
                    <a:bodyPr/>
                    <a:lstStyle/>
                    <a:p>
                      <a:r>
                        <a:rPr lang="en-US" sz="3600" dirty="0">
                          <a:latin typeface="Calibri"/>
                          <a:cs typeface="Calibri"/>
                        </a:rPr>
                        <a:t>ROOM</a:t>
                      </a:r>
                    </a:p>
                  </a:txBody>
                  <a:tcPr/>
                </a:tc>
                <a:tc>
                  <a:txBody>
                    <a:bodyPr/>
                    <a:lstStyle/>
                    <a:p>
                      <a:r>
                        <a:rPr lang="en-US" sz="3600" dirty="0">
                          <a:latin typeface="Calibri"/>
                          <a:cs typeface="Calibri"/>
                        </a:rPr>
                        <a:t>Gates 104</a:t>
                      </a:r>
                    </a:p>
                  </a:txBody>
                  <a:tcPr/>
                </a:tc>
                <a:extLst>
                  <a:ext uri="{0D108BD9-81ED-4DB2-BD59-A6C34878D82A}">
                    <a16:rowId xmlns:a16="http://schemas.microsoft.com/office/drawing/2014/main" val="10003"/>
                  </a:ext>
                </a:extLst>
              </a:tr>
            </a:tbl>
          </a:graphicData>
        </a:graphic>
      </p:graphicFrame>
      <p:sp>
        <p:nvSpPr>
          <p:cNvPr id="7" name="TextBox 6">
            <a:extLst>
              <a:ext uri="{FF2B5EF4-FFF2-40B4-BE49-F238E27FC236}">
                <a16:creationId xmlns:a16="http://schemas.microsoft.com/office/drawing/2014/main" id="{EAC586FB-7171-4940-8AC5-43A21BE6DDB4}"/>
              </a:ext>
            </a:extLst>
          </p:cNvPr>
          <p:cNvSpPr txBox="1"/>
          <p:nvPr/>
        </p:nvSpPr>
        <p:spPr>
          <a:xfrm>
            <a:off x="800100" y="1552248"/>
            <a:ext cx="7230697" cy="461665"/>
          </a:xfrm>
          <a:prstGeom prst="rect">
            <a:avLst/>
          </a:prstGeom>
          <a:noFill/>
        </p:spPr>
        <p:txBody>
          <a:bodyPr wrap="none" rtlCol="0">
            <a:spAutoFit/>
          </a:bodyPr>
          <a:lstStyle/>
          <a:p>
            <a:r>
              <a:rPr lang="en-US" sz="2400" dirty="0">
                <a:latin typeface="Calibri"/>
                <a:cs typeface="Calibri"/>
              </a:rPr>
              <a:t>“Make an appointment with Chris at 10:30 in Gates 104”</a:t>
            </a:r>
          </a:p>
        </p:txBody>
      </p:sp>
      <p:sp>
        <p:nvSpPr>
          <p:cNvPr id="8" name="Rectangle 8">
            <a:extLst>
              <a:ext uri="{FF2B5EF4-FFF2-40B4-BE49-F238E27FC236}">
                <a16:creationId xmlns:a16="http://schemas.microsoft.com/office/drawing/2014/main" id="{8BDD0DF5-B447-EB44-B0EE-5A08189AB965}"/>
              </a:ext>
            </a:extLst>
          </p:cNvPr>
          <p:cNvSpPr>
            <a:spLocks noChangeArrowheads="1"/>
          </p:cNvSpPr>
          <p:nvPr/>
        </p:nvSpPr>
        <p:spPr bwMode="auto">
          <a:xfrm>
            <a:off x="778329" y="5118407"/>
            <a:ext cx="8008257" cy="13849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Lst>
        </p:spPr>
        <p:txBody>
          <a:bodyPr wrap="square">
            <a:spAutoFit/>
          </a:bodyPr>
          <a:lstStyle/>
          <a:p>
            <a:r>
              <a:rPr lang="en-US" sz="2800" b="1" dirty="0">
                <a:cs typeface="Calibri"/>
              </a:rPr>
              <a:t>Slot error rate</a:t>
            </a:r>
            <a:r>
              <a:rPr lang="en-US" sz="2800" dirty="0">
                <a:cs typeface="Calibri"/>
              </a:rPr>
              <a:t>: 1/3</a:t>
            </a:r>
          </a:p>
          <a:p>
            <a:r>
              <a:rPr lang="en-US" sz="2800" b="1" dirty="0">
                <a:cs typeface="Calibri"/>
              </a:rPr>
              <a:t>Task success</a:t>
            </a:r>
            <a:r>
              <a:rPr lang="en-US" sz="2800" dirty="0">
                <a:cs typeface="Calibri"/>
              </a:rPr>
              <a:t>: At end, was the correct meeting added to the calendar?</a:t>
            </a:r>
          </a:p>
        </p:txBody>
      </p:sp>
    </p:spTree>
    <p:extLst>
      <p:ext uri="{BB962C8B-B14F-4D97-AF65-F5344CB8AC3E}">
        <p14:creationId xmlns:p14="http://schemas.microsoft.com/office/powerpoint/2010/main" val="15083970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DDD61-23A6-5A45-9DCD-66C7046705E1}"/>
              </a:ext>
            </a:extLst>
          </p:cNvPr>
          <p:cNvSpPr>
            <a:spLocks noGrp="1"/>
          </p:cNvSpPr>
          <p:nvPr>
            <p:ph type="title"/>
          </p:nvPr>
        </p:nvSpPr>
        <p:spPr/>
        <p:txBody>
          <a:bodyPr/>
          <a:lstStyle/>
          <a:p>
            <a:r>
              <a:rPr lang="en-US" dirty="0"/>
              <a:t>Turn taking</a:t>
            </a:r>
          </a:p>
        </p:txBody>
      </p:sp>
      <p:sp>
        <p:nvSpPr>
          <p:cNvPr id="3" name="Content Placeholder 2">
            <a:extLst>
              <a:ext uri="{FF2B5EF4-FFF2-40B4-BE49-F238E27FC236}">
                <a16:creationId xmlns:a16="http://schemas.microsoft.com/office/drawing/2014/main" id="{7C3526B8-3E41-C14E-B996-AEC679F2D27D}"/>
              </a:ext>
            </a:extLst>
          </p:cNvPr>
          <p:cNvSpPr>
            <a:spLocks noGrp="1"/>
          </p:cNvSpPr>
          <p:nvPr>
            <p:ph idx="1"/>
          </p:nvPr>
        </p:nvSpPr>
        <p:spPr/>
        <p:txBody>
          <a:bodyPr>
            <a:normAutofit/>
          </a:bodyPr>
          <a:lstStyle/>
          <a:p>
            <a:r>
              <a:rPr lang="en-US" sz="2200" dirty="0"/>
              <a:t>A conversation is a sequence of turns, where you take a turn and then I take a turn.  A turn can be a sentence, or a single word.</a:t>
            </a:r>
          </a:p>
          <a:p>
            <a:r>
              <a:rPr lang="en-US" sz="2200" dirty="0"/>
              <a:t>A system must know when to start and stop talking.  </a:t>
            </a:r>
          </a:p>
          <a:p>
            <a:r>
              <a:rPr lang="en-US" sz="2200" dirty="0"/>
              <a:t>Spoken dialogue systems must also detect whether a user is done speaking, so they can process the utterance and respond. This task of </a:t>
            </a:r>
            <a:r>
              <a:rPr lang="en-US" sz="2200" b="1" dirty="0"/>
              <a:t>endpoint detection</a:t>
            </a:r>
            <a:r>
              <a:rPr lang="en-US" sz="2200" dirty="0"/>
              <a:t> is tricky because people often pause mid-turn.</a:t>
            </a:r>
          </a:p>
        </p:txBody>
      </p:sp>
    </p:spTree>
    <p:extLst>
      <p:ext uri="{BB962C8B-B14F-4D97-AF65-F5344CB8AC3E}">
        <p14:creationId xmlns:p14="http://schemas.microsoft.com/office/powerpoint/2010/main" val="40134871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EC7EE85-7742-7645-9921-EB741C4719D1}"/>
              </a:ext>
            </a:extLst>
          </p:cNvPr>
          <p:cNvSpPr>
            <a:spLocks noGrp="1"/>
          </p:cNvSpPr>
          <p:nvPr>
            <p:ph type="title"/>
          </p:nvPr>
        </p:nvSpPr>
        <p:spPr>
          <a:xfrm>
            <a:off x="606821" y="406400"/>
            <a:ext cx="7772400" cy="1143000"/>
          </a:xfrm>
        </p:spPr>
        <p:txBody>
          <a:bodyPr>
            <a:normAutofit fontScale="90000"/>
          </a:bodyPr>
          <a:lstStyle/>
          <a:p>
            <a:r>
              <a:rPr lang="en-US" dirty="0"/>
              <a:t>Dialog System Design:</a:t>
            </a:r>
            <a:br>
              <a:rPr lang="en-US" dirty="0"/>
            </a:br>
            <a:r>
              <a:rPr lang="en-US" dirty="0"/>
              <a:t>User-Centered Design</a:t>
            </a:r>
          </a:p>
        </p:txBody>
      </p:sp>
      <p:sp>
        <p:nvSpPr>
          <p:cNvPr id="11" name="Content Placeholder 2">
            <a:extLst>
              <a:ext uri="{FF2B5EF4-FFF2-40B4-BE49-F238E27FC236}">
                <a16:creationId xmlns:a16="http://schemas.microsoft.com/office/drawing/2014/main" id="{A076A4AF-F346-E14A-B674-2EF230A87DFD}"/>
              </a:ext>
            </a:extLst>
          </p:cNvPr>
          <p:cNvSpPr>
            <a:spLocks noGrp="1"/>
          </p:cNvSpPr>
          <p:nvPr>
            <p:ph sz="quarter" idx="1"/>
          </p:nvPr>
        </p:nvSpPr>
        <p:spPr>
          <a:xfrm>
            <a:off x="609600" y="1981200"/>
            <a:ext cx="4114800" cy="4038600"/>
          </a:xfrm>
        </p:spPr>
        <p:txBody>
          <a:bodyPr/>
          <a:lstStyle/>
          <a:p>
            <a:pPr marL="514350" indent="-514350">
              <a:buFont typeface="+mj-lt"/>
              <a:buAutoNum type="arabicPeriod"/>
            </a:pPr>
            <a:r>
              <a:rPr lang="en-US" sz="3200" dirty="0"/>
              <a:t>Study the user and task</a:t>
            </a:r>
          </a:p>
          <a:p>
            <a:pPr marL="514350" indent="-514350">
              <a:buFont typeface="+mj-lt"/>
              <a:buAutoNum type="arabicPeriod"/>
            </a:pPr>
            <a:r>
              <a:rPr lang="en-US" sz="3000" dirty="0"/>
              <a:t>Build</a:t>
            </a:r>
            <a:r>
              <a:rPr lang="en-US" sz="3200" dirty="0"/>
              <a:t> simulations and prototypes</a:t>
            </a:r>
          </a:p>
          <a:p>
            <a:pPr marL="274638" lvl="1" indent="0">
              <a:buNone/>
            </a:pPr>
            <a:r>
              <a:rPr lang="en-US" sz="3200" dirty="0"/>
              <a:t>"Wizard of Oz study"</a:t>
            </a:r>
          </a:p>
          <a:p>
            <a:pPr marL="514350" indent="-514350">
              <a:buFont typeface="+mj-lt"/>
              <a:buAutoNum type="arabicPeriod"/>
            </a:pPr>
            <a:r>
              <a:rPr lang="en-US" sz="3200" dirty="0"/>
              <a:t>Iteratively test the design on users</a:t>
            </a:r>
          </a:p>
        </p:txBody>
      </p:sp>
      <p:pic>
        <p:nvPicPr>
          <p:cNvPr id="12" name="Picture 11">
            <a:extLst>
              <a:ext uri="{FF2B5EF4-FFF2-40B4-BE49-F238E27FC236}">
                <a16:creationId xmlns:a16="http://schemas.microsoft.com/office/drawing/2014/main" id="{24AD4BBC-5252-6D4B-A707-7054F93C0F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0800" y="1549400"/>
            <a:ext cx="3556000" cy="4902200"/>
          </a:xfrm>
          <a:prstGeom prst="rect">
            <a:avLst/>
          </a:prstGeom>
        </p:spPr>
      </p:pic>
      <p:sp>
        <p:nvSpPr>
          <p:cNvPr id="13" name="TextBox 12">
            <a:extLst>
              <a:ext uri="{FF2B5EF4-FFF2-40B4-BE49-F238E27FC236}">
                <a16:creationId xmlns:a16="http://schemas.microsoft.com/office/drawing/2014/main" id="{8AF6F92B-8A6A-D541-AFF9-3E7C9D16E0E2}"/>
              </a:ext>
            </a:extLst>
          </p:cNvPr>
          <p:cNvSpPr txBox="1"/>
          <p:nvPr/>
        </p:nvSpPr>
        <p:spPr>
          <a:xfrm>
            <a:off x="6477000" y="1210846"/>
            <a:ext cx="2060179" cy="338554"/>
          </a:xfrm>
          <a:prstGeom prst="rect">
            <a:avLst/>
          </a:prstGeom>
          <a:noFill/>
        </p:spPr>
        <p:txBody>
          <a:bodyPr wrap="none" rtlCol="0">
            <a:spAutoFit/>
          </a:bodyPr>
          <a:lstStyle/>
          <a:p>
            <a:r>
              <a:rPr lang="en-US" dirty="0"/>
              <a:t>Gould and Lewis 1985</a:t>
            </a:r>
          </a:p>
        </p:txBody>
      </p:sp>
    </p:spTree>
    <p:extLst>
      <p:ext uri="{BB962C8B-B14F-4D97-AF65-F5344CB8AC3E}">
        <p14:creationId xmlns:p14="http://schemas.microsoft.com/office/powerpoint/2010/main" val="3710520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EC7EE85-7742-7645-9921-EB741C4719D1}"/>
              </a:ext>
            </a:extLst>
          </p:cNvPr>
          <p:cNvSpPr>
            <a:spLocks noGrp="1"/>
          </p:cNvSpPr>
          <p:nvPr>
            <p:ph type="title"/>
          </p:nvPr>
        </p:nvSpPr>
        <p:spPr>
          <a:xfrm>
            <a:off x="685800" y="457200"/>
            <a:ext cx="8229600" cy="876300"/>
          </a:xfrm>
        </p:spPr>
        <p:txBody>
          <a:bodyPr>
            <a:normAutofit fontScale="90000"/>
          </a:bodyPr>
          <a:lstStyle/>
          <a:p>
            <a:r>
              <a:rPr lang="en-US" dirty="0"/>
              <a:t>Ethical Issues in Dialog System Design</a:t>
            </a:r>
          </a:p>
        </p:txBody>
      </p:sp>
      <p:sp>
        <p:nvSpPr>
          <p:cNvPr id="9" name="Content Placeholder 2">
            <a:extLst>
              <a:ext uri="{FF2B5EF4-FFF2-40B4-BE49-F238E27FC236}">
                <a16:creationId xmlns:a16="http://schemas.microsoft.com/office/drawing/2014/main" id="{EAFE4F3E-1B62-044D-A1EB-0CD80AC57D01}"/>
              </a:ext>
            </a:extLst>
          </p:cNvPr>
          <p:cNvSpPr>
            <a:spLocks noGrp="1"/>
          </p:cNvSpPr>
          <p:nvPr>
            <p:ph sz="quarter" idx="1"/>
          </p:nvPr>
        </p:nvSpPr>
        <p:spPr>
          <a:xfrm>
            <a:off x="914400" y="1676400"/>
            <a:ext cx="7772400" cy="4572000"/>
          </a:xfrm>
        </p:spPr>
        <p:txBody>
          <a:bodyPr>
            <a:normAutofit/>
          </a:bodyPr>
          <a:lstStyle/>
          <a:p>
            <a:pPr marL="403225" indent="-403225">
              <a:buFont typeface="Wingdings" pitchFamily="2" charset="2"/>
              <a:buChar char="§"/>
            </a:pPr>
            <a:r>
              <a:rPr lang="en-US" sz="2200" dirty="0"/>
              <a:t>Machine learning systems replicate biases that occurred in the training data</a:t>
            </a:r>
          </a:p>
          <a:p>
            <a:pPr marL="403225" indent="-403225">
              <a:buFont typeface="Wingdings" pitchFamily="2" charset="2"/>
              <a:buChar char="§"/>
            </a:pPr>
            <a:r>
              <a:rPr lang="en-US" sz="2200" dirty="0"/>
              <a:t>Dialog datasets</a:t>
            </a:r>
          </a:p>
          <a:p>
            <a:pPr lvl="1">
              <a:buFont typeface="Wingdings" pitchFamily="2" charset="2"/>
              <a:buChar char="§"/>
            </a:pPr>
            <a:r>
              <a:rPr lang="en-US" sz="2200" dirty="0"/>
              <a:t>Henderson et al. (2017) examined standard datasets (Twitter, Reddit, movie dialogs)</a:t>
            </a:r>
          </a:p>
          <a:p>
            <a:pPr lvl="1">
              <a:buFont typeface="Wingdings" pitchFamily="2" charset="2"/>
              <a:buChar char="§"/>
            </a:pPr>
            <a:r>
              <a:rPr lang="en-US" sz="2200" dirty="0"/>
              <a:t>Found examples of hate speech, offensive language, and bias</a:t>
            </a:r>
          </a:p>
          <a:p>
            <a:pPr lvl="2"/>
            <a:r>
              <a:rPr lang="en-US" sz="2200" dirty="0"/>
              <a:t>Both in the original training data, and in the output of chatbots trained on the data. </a:t>
            </a:r>
          </a:p>
          <a:p>
            <a:pPr lvl="1"/>
            <a:endParaRPr lang="en-US" sz="2200" dirty="0"/>
          </a:p>
          <a:p>
            <a:pPr lvl="1"/>
            <a:endParaRPr lang="en-US" sz="2200" b="1" dirty="0"/>
          </a:p>
          <a:p>
            <a:pPr lvl="1"/>
            <a:endParaRPr lang="en-US" sz="2200" dirty="0"/>
          </a:p>
          <a:p>
            <a:endParaRPr lang="en-US" sz="2200" dirty="0"/>
          </a:p>
        </p:txBody>
      </p:sp>
    </p:spTree>
    <p:extLst>
      <p:ext uri="{BB962C8B-B14F-4D97-AF65-F5344CB8AC3E}">
        <p14:creationId xmlns:p14="http://schemas.microsoft.com/office/powerpoint/2010/main" val="2086199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EC7EE85-7742-7645-9921-EB741C4719D1}"/>
              </a:ext>
            </a:extLst>
          </p:cNvPr>
          <p:cNvSpPr>
            <a:spLocks noGrp="1"/>
          </p:cNvSpPr>
          <p:nvPr>
            <p:ph type="title"/>
          </p:nvPr>
        </p:nvSpPr>
        <p:spPr>
          <a:xfrm>
            <a:off x="457200" y="457200"/>
            <a:ext cx="8458200" cy="1447800"/>
          </a:xfrm>
        </p:spPr>
        <p:txBody>
          <a:bodyPr>
            <a:normAutofit fontScale="90000"/>
          </a:bodyPr>
          <a:lstStyle/>
          <a:p>
            <a:r>
              <a:rPr lang="en-US" dirty="0"/>
              <a:t>Ethical Issues in Dialog System Design:</a:t>
            </a:r>
            <a:br>
              <a:rPr lang="en-US" dirty="0"/>
            </a:br>
            <a:r>
              <a:rPr lang="en-US" dirty="0"/>
              <a:t>Privacy</a:t>
            </a:r>
          </a:p>
        </p:txBody>
      </p:sp>
      <p:sp>
        <p:nvSpPr>
          <p:cNvPr id="7" name="Content Placeholder 2">
            <a:extLst>
              <a:ext uri="{FF2B5EF4-FFF2-40B4-BE49-F238E27FC236}">
                <a16:creationId xmlns:a16="http://schemas.microsoft.com/office/drawing/2014/main" id="{B32E6FE2-2075-5A40-82F5-10DBE8DE24C7}"/>
              </a:ext>
            </a:extLst>
          </p:cNvPr>
          <p:cNvSpPr>
            <a:spLocks noGrp="1"/>
          </p:cNvSpPr>
          <p:nvPr>
            <p:ph sz="quarter" idx="1"/>
          </p:nvPr>
        </p:nvSpPr>
        <p:spPr>
          <a:xfrm>
            <a:off x="685800" y="1930400"/>
            <a:ext cx="7772400" cy="4572000"/>
          </a:xfrm>
        </p:spPr>
        <p:txBody>
          <a:bodyPr>
            <a:normAutofit/>
          </a:bodyPr>
          <a:lstStyle/>
          <a:p>
            <a:pPr marL="519113" indent="-519113">
              <a:buFont typeface="Wingdings" pitchFamily="2" charset="2"/>
              <a:buChar char="§"/>
            </a:pPr>
            <a:r>
              <a:rPr lang="en-US" sz="2200" dirty="0"/>
              <a:t>Remember this was noticed in the days of </a:t>
            </a:r>
            <a:r>
              <a:rPr lang="en-US" sz="2200" dirty="0" err="1"/>
              <a:t>Weizenbaum</a:t>
            </a:r>
            <a:endParaRPr lang="en-US" sz="2200" dirty="0"/>
          </a:p>
          <a:p>
            <a:pPr marL="519113" indent="-519113">
              <a:buFont typeface="Wingdings" pitchFamily="2" charset="2"/>
              <a:buChar char="§"/>
            </a:pPr>
            <a:r>
              <a:rPr lang="en-US" sz="2200" dirty="0"/>
              <a:t>Agents may record sensitive data</a:t>
            </a:r>
          </a:p>
          <a:p>
            <a:pPr marL="701993" lvl="2" indent="-519113">
              <a:buFont typeface="Wingdings" pitchFamily="2" charset="2"/>
              <a:buChar char="§"/>
            </a:pPr>
            <a:r>
              <a:rPr lang="en-US" sz="2000" dirty="0"/>
              <a:t>(e.g. “Computer, turn on the lights [answers the phone –Hi, yes, my password is...”], </a:t>
            </a:r>
          </a:p>
          <a:p>
            <a:pPr marL="519113" indent="-519113">
              <a:buFont typeface="Wingdings" pitchFamily="2" charset="2"/>
              <a:buChar char="§"/>
            </a:pPr>
            <a:r>
              <a:rPr lang="en-US" sz="2200" dirty="0"/>
              <a:t>Which may then be used to train a seq2seq conversational model</a:t>
            </a:r>
          </a:p>
          <a:p>
            <a:pPr marL="519113" indent="-519113">
              <a:buFont typeface="Wingdings" pitchFamily="2" charset="2"/>
              <a:buChar char="§"/>
            </a:pPr>
            <a:r>
              <a:rPr lang="en-US" sz="2200" dirty="0"/>
              <a:t>Henderson et al (2017) showed they could recover such information by giving a seq2seq model key phrases (e.g., "password is")</a:t>
            </a:r>
          </a:p>
          <a:p>
            <a:endParaRPr lang="en-US" sz="2200" dirty="0"/>
          </a:p>
          <a:p>
            <a:pPr lvl="1"/>
            <a:endParaRPr lang="en-US" sz="2200" dirty="0"/>
          </a:p>
          <a:p>
            <a:pPr lvl="1"/>
            <a:endParaRPr lang="en-US" sz="2200" b="1" dirty="0"/>
          </a:p>
          <a:p>
            <a:pPr lvl="1"/>
            <a:endParaRPr lang="en-US" sz="2200" dirty="0"/>
          </a:p>
          <a:p>
            <a:endParaRPr lang="en-US" sz="2200" dirty="0"/>
          </a:p>
        </p:txBody>
      </p:sp>
    </p:spTree>
    <p:extLst>
      <p:ext uri="{BB962C8B-B14F-4D97-AF65-F5344CB8AC3E}">
        <p14:creationId xmlns:p14="http://schemas.microsoft.com/office/powerpoint/2010/main" val="22927846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EC7EE85-7742-7645-9921-EB741C4719D1}"/>
              </a:ext>
            </a:extLst>
          </p:cNvPr>
          <p:cNvSpPr>
            <a:spLocks noGrp="1"/>
          </p:cNvSpPr>
          <p:nvPr>
            <p:ph type="title"/>
          </p:nvPr>
        </p:nvSpPr>
        <p:spPr>
          <a:xfrm>
            <a:off x="457200" y="140253"/>
            <a:ext cx="8458200" cy="1447800"/>
          </a:xfrm>
        </p:spPr>
        <p:txBody>
          <a:bodyPr>
            <a:normAutofit fontScale="90000"/>
          </a:bodyPr>
          <a:lstStyle/>
          <a:p>
            <a:r>
              <a:rPr lang="en-US" dirty="0"/>
              <a:t>Ethical Issues in Dialog System Design:</a:t>
            </a:r>
            <a:br>
              <a:rPr lang="en-US" dirty="0"/>
            </a:br>
            <a:r>
              <a:rPr lang="en-US" dirty="0"/>
              <a:t>Gender Equality</a:t>
            </a:r>
          </a:p>
        </p:txBody>
      </p:sp>
      <p:sp>
        <p:nvSpPr>
          <p:cNvPr id="7" name="Content Placeholder 2">
            <a:extLst>
              <a:ext uri="{FF2B5EF4-FFF2-40B4-BE49-F238E27FC236}">
                <a16:creationId xmlns:a16="http://schemas.microsoft.com/office/drawing/2014/main" id="{B32E6FE2-2075-5A40-82F5-10DBE8DE24C7}"/>
              </a:ext>
            </a:extLst>
          </p:cNvPr>
          <p:cNvSpPr>
            <a:spLocks noGrp="1"/>
          </p:cNvSpPr>
          <p:nvPr>
            <p:ph sz="quarter" idx="1"/>
          </p:nvPr>
        </p:nvSpPr>
        <p:spPr>
          <a:xfrm>
            <a:off x="685800" y="1930400"/>
            <a:ext cx="7772400" cy="4572000"/>
          </a:xfrm>
        </p:spPr>
        <p:txBody>
          <a:bodyPr>
            <a:normAutofit/>
          </a:bodyPr>
          <a:lstStyle/>
          <a:p>
            <a:endParaRPr lang="en-US" sz="2200" dirty="0"/>
          </a:p>
          <a:p>
            <a:pPr lvl="1"/>
            <a:endParaRPr lang="en-US" sz="2200" dirty="0"/>
          </a:p>
          <a:p>
            <a:pPr lvl="1"/>
            <a:endParaRPr lang="en-US" sz="2200" b="1" dirty="0"/>
          </a:p>
          <a:p>
            <a:pPr lvl="1"/>
            <a:endParaRPr lang="en-US" sz="2200" dirty="0"/>
          </a:p>
          <a:p>
            <a:endParaRPr lang="en-US" sz="2200" dirty="0"/>
          </a:p>
        </p:txBody>
      </p:sp>
      <p:sp>
        <p:nvSpPr>
          <p:cNvPr id="4" name="Content Placeholder 2">
            <a:extLst>
              <a:ext uri="{FF2B5EF4-FFF2-40B4-BE49-F238E27FC236}">
                <a16:creationId xmlns:a16="http://schemas.microsoft.com/office/drawing/2014/main" id="{319B7660-C94E-C54A-AF62-1C8AE6BD341D}"/>
              </a:ext>
            </a:extLst>
          </p:cNvPr>
          <p:cNvSpPr txBox="1">
            <a:spLocks/>
          </p:cNvSpPr>
          <p:nvPr/>
        </p:nvSpPr>
        <p:spPr>
          <a:xfrm>
            <a:off x="533400" y="1617082"/>
            <a:ext cx="8382000" cy="457200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6075" indent="-346075">
              <a:buFont typeface="Wingdings" pitchFamily="2" charset="2"/>
              <a:buChar char="§"/>
            </a:pPr>
            <a:r>
              <a:rPr lang="en-US" sz="2200" dirty="0"/>
              <a:t>Dialog agents overwhelmingly given female names, perpetuating female servant stereotype(</a:t>
            </a:r>
            <a:r>
              <a:rPr lang="en-US" sz="2200" dirty="0" err="1"/>
              <a:t>Paolino</a:t>
            </a:r>
            <a:r>
              <a:rPr lang="en-US" sz="2200" dirty="0"/>
              <a:t>, 2017). </a:t>
            </a:r>
          </a:p>
          <a:p>
            <a:pPr marL="346075" indent="-346075">
              <a:buFont typeface="Wingdings" pitchFamily="2" charset="2"/>
              <a:buChar char="§"/>
            </a:pPr>
            <a:r>
              <a:rPr lang="en-US" sz="2200" dirty="0"/>
              <a:t>Responses from commercial dialog agents when users use sexually harassing language</a:t>
            </a:r>
            <a:r>
              <a:rPr lang="en-US" sz="2200" dirty="0">
                <a:sym typeface="Wingdings" pitchFamily="2" charset="2"/>
              </a:rPr>
              <a:t> (Fessler 2017):</a:t>
            </a:r>
          </a:p>
          <a:p>
            <a:pPr lvl="1"/>
            <a:endParaRPr lang="en-US" sz="2200" dirty="0"/>
          </a:p>
          <a:p>
            <a:endParaRPr lang="en-US" sz="2200" dirty="0"/>
          </a:p>
          <a:p>
            <a:pPr lvl="1"/>
            <a:endParaRPr lang="en-US" sz="2200" dirty="0"/>
          </a:p>
          <a:p>
            <a:pPr lvl="1"/>
            <a:endParaRPr lang="en-US" sz="2200" b="1" dirty="0"/>
          </a:p>
          <a:p>
            <a:pPr lvl="1"/>
            <a:endParaRPr lang="en-US" sz="2200" dirty="0"/>
          </a:p>
          <a:p>
            <a:endParaRPr lang="en-US" sz="2200" dirty="0"/>
          </a:p>
        </p:txBody>
      </p:sp>
      <p:pic>
        <p:nvPicPr>
          <p:cNvPr id="5" name="Picture 4">
            <a:extLst>
              <a:ext uri="{FF2B5EF4-FFF2-40B4-BE49-F238E27FC236}">
                <a16:creationId xmlns:a16="http://schemas.microsoft.com/office/drawing/2014/main" id="{45952514-7F3A-3F4B-9BC4-339CA7606E5A}"/>
              </a:ext>
            </a:extLst>
          </p:cNvPr>
          <p:cNvPicPr>
            <a:picLocks noChangeAspect="1"/>
          </p:cNvPicPr>
          <p:nvPr/>
        </p:nvPicPr>
        <p:blipFill>
          <a:blip r:embed="rId3"/>
          <a:stretch>
            <a:fillRect/>
          </a:stretch>
        </p:blipFill>
        <p:spPr>
          <a:xfrm>
            <a:off x="2057400" y="3146146"/>
            <a:ext cx="4648200" cy="3356254"/>
          </a:xfrm>
          <a:prstGeom prst="rect">
            <a:avLst/>
          </a:prstGeom>
        </p:spPr>
      </p:pic>
    </p:spTree>
    <p:extLst>
      <p:ext uri="{BB962C8B-B14F-4D97-AF65-F5344CB8AC3E}">
        <p14:creationId xmlns:p14="http://schemas.microsoft.com/office/powerpoint/2010/main" val="42184372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9"/>
            <a:ext cx="7772400" cy="792161"/>
          </a:xfrm>
        </p:spPr>
        <p:txBody>
          <a:bodyPr/>
          <a:lstStyle/>
          <a:p>
            <a:r>
              <a:rPr lang="en-US" dirty="0"/>
              <a:t>Summary</a:t>
            </a:r>
          </a:p>
        </p:txBody>
      </p:sp>
      <p:sp>
        <p:nvSpPr>
          <p:cNvPr id="3" name="Content Placeholder 2"/>
          <p:cNvSpPr>
            <a:spLocks noGrp="1"/>
          </p:cNvSpPr>
          <p:nvPr>
            <p:ph sz="quarter" idx="1"/>
          </p:nvPr>
        </p:nvSpPr>
        <p:spPr>
          <a:xfrm>
            <a:off x="533400" y="1295400"/>
            <a:ext cx="8305800" cy="4724400"/>
          </a:xfrm>
        </p:spPr>
        <p:txBody>
          <a:bodyPr>
            <a:normAutofit/>
          </a:bodyPr>
          <a:lstStyle/>
          <a:p>
            <a:r>
              <a:rPr lang="en-US" sz="2200" dirty="0"/>
              <a:t>State-of-the-art:</a:t>
            </a:r>
          </a:p>
          <a:p>
            <a:pPr marL="519113" lvl="1" indent="-319088">
              <a:buFont typeface="Wingdings" pitchFamily="2" charset="2"/>
              <a:buChar char="§"/>
            </a:pPr>
            <a:r>
              <a:rPr lang="en-US" sz="2200" dirty="0"/>
              <a:t>Chatbots: </a:t>
            </a:r>
          </a:p>
          <a:p>
            <a:pPr marL="808038" lvl="2" indent="-423863">
              <a:buFont typeface="Wingdings" pitchFamily="2" charset="2"/>
              <a:buChar char="§"/>
            </a:pPr>
            <a:r>
              <a:rPr lang="en-US" sz="2200" dirty="0"/>
              <a:t>Simple rule-based systems</a:t>
            </a:r>
          </a:p>
          <a:p>
            <a:pPr marL="808038" lvl="2" indent="-423863">
              <a:buFont typeface="Wingdings" pitchFamily="2" charset="2"/>
              <a:buChar char="§"/>
            </a:pPr>
            <a:r>
              <a:rPr lang="en-US" sz="2200" dirty="0"/>
              <a:t>IR or Neural networks: Mine datasets of conversations</a:t>
            </a:r>
          </a:p>
          <a:p>
            <a:pPr marL="519113" lvl="1" indent="-319088">
              <a:buFont typeface="Wingdings" pitchFamily="2" charset="2"/>
              <a:buChar char="§"/>
            </a:pPr>
            <a:r>
              <a:rPr lang="en-US" sz="2200" dirty="0"/>
              <a:t>Frame-based systems: </a:t>
            </a:r>
          </a:p>
          <a:p>
            <a:pPr marL="808038" lvl="2" indent="-423863">
              <a:buFont typeface="Wingdings" pitchFamily="2" charset="2"/>
              <a:buChar char="§"/>
            </a:pPr>
            <a:r>
              <a:rPr lang="en-US" sz="2200" dirty="0"/>
              <a:t>Hand-written rules for slot fillers</a:t>
            </a:r>
          </a:p>
          <a:p>
            <a:pPr marL="808038" lvl="2" indent="-423863">
              <a:buFont typeface="Wingdings" pitchFamily="2" charset="2"/>
              <a:buChar char="§"/>
            </a:pPr>
            <a:r>
              <a:rPr lang="en-US" sz="2200" dirty="0"/>
              <a:t>ML classifiers to fill slots</a:t>
            </a:r>
            <a:br>
              <a:rPr lang="en-US" sz="2200" dirty="0"/>
            </a:br>
            <a:endParaRPr lang="en-US" sz="2200" dirty="0"/>
          </a:p>
          <a:p>
            <a:r>
              <a:rPr lang="en-US" sz="2200" dirty="0"/>
              <a:t>What’s the future?</a:t>
            </a:r>
          </a:p>
          <a:p>
            <a:pPr marL="576263" lvl="1" indent="-346075">
              <a:buFont typeface="Wingdings" pitchFamily="2" charset="2"/>
              <a:buChar char="§"/>
            </a:pPr>
            <a:r>
              <a:rPr lang="en-US" sz="2200" dirty="0"/>
              <a:t>Key direction: Integrating goal-based and chatbot-based systems</a:t>
            </a:r>
          </a:p>
        </p:txBody>
      </p:sp>
    </p:spTree>
    <p:extLst>
      <p:ext uri="{BB962C8B-B14F-4D97-AF65-F5344CB8AC3E}">
        <p14:creationId xmlns:p14="http://schemas.microsoft.com/office/powerpoint/2010/main" val="762094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3D298-631A-B24C-ACBE-06CED8841A29}"/>
              </a:ext>
            </a:extLst>
          </p:cNvPr>
          <p:cNvSpPr>
            <a:spLocks noGrp="1"/>
          </p:cNvSpPr>
          <p:nvPr>
            <p:ph type="title"/>
          </p:nvPr>
        </p:nvSpPr>
        <p:spPr/>
        <p:txBody>
          <a:bodyPr/>
          <a:lstStyle/>
          <a:p>
            <a:r>
              <a:rPr lang="en-US" dirty="0"/>
              <a:t>Speech acts</a:t>
            </a:r>
          </a:p>
        </p:txBody>
      </p:sp>
      <p:graphicFrame>
        <p:nvGraphicFramePr>
          <p:cNvPr id="4" name="Table 3">
            <a:extLst>
              <a:ext uri="{FF2B5EF4-FFF2-40B4-BE49-F238E27FC236}">
                <a16:creationId xmlns:a16="http://schemas.microsoft.com/office/drawing/2014/main" id="{4551E708-DF24-6748-833E-A184C5386953}"/>
              </a:ext>
            </a:extLst>
          </p:cNvPr>
          <p:cNvGraphicFramePr>
            <a:graphicFrameLocks noGrp="1"/>
          </p:cNvGraphicFramePr>
          <p:nvPr/>
        </p:nvGraphicFramePr>
        <p:xfrm>
          <a:off x="594360" y="2056289"/>
          <a:ext cx="7772400" cy="4515107"/>
        </p:xfrm>
        <a:graphic>
          <a:graphicData uri="http://schemas.openxmlformats.org/drawingml/2006/table">
            <a:tbl>
              <a:tblPr/>
              <a:tblGrid>
                <a:gridCol w="7772400">
                  <a:extLst>
                    <a:ext uri="{9D8B030D-6E8A-4147-A177-3AD203B41FA5}">
                      <a16:colId xmlns:a16="http://schemas.microsoft.com/office/drawing/2014/main" val="1415473363"/>
                    </a:ext>
                  </a:extLst>
                </a:gridCol>
              </a:tblGrid>
              <a:tr h="1268472">
                <a:tc>
                  <a:txBody>
                    <a:bodyPr/>
                    <a:lstStyle/>
                    <a:p>
                      <a:r>
                        <a:rPr lang="en-US" sz="2200" b="1" dirty="0">
                          <a:effectLst/>
                          <a:latin typeface="NimbusRomNo9L"/>
                        </a:rPr>
                        <a:t>Constatives</a:t>
                      </a:r>
                      <a:r>
                        <a:rPr lang="en-US" sz="2200" b="0" dirty="0">
                          <a:effectLst/>
                          <a:latin typeface="NimbusRomNo9L"/>
                        </a:rPr>
                        <a:t>: </a:t>
                      </a:r>
                      <a:r>
                        <a:rPr lang="en-US" sz="2200" dirty="0">
                          <a:effectLst/>
                          <a:latin typeface="NimbusRomNo9L"/>
                        </a:rPr>
                        <a:t>committing the speaker to something’s being the case (</a:t>
                      </a:r>
                      <a:r>
                        <a:rPr lang="en-US" sz="2200" i="1" dirty="0">
                          <a:effectLst/>
                          <a:latin typeface="NimbusRomNo9L"/>
                        </a:rPr>
                        <a:t>answering</a:t>
                      </a:r>
                      <a:r>
                        <a:rPr lang="en-US" sz="2200" dirty="0">
                          <a:effectLst/>
                          <a:latin typeface="NimbusRomNo9L"/>
                        </a:rPr>
                        <a:t>, </a:t>
                      </a:r>
                      <a:r>
                        <a:rPr lang="en-US" sz="2200" i="1" dirty="0">
                          <a:effectLst/>
                          <a:latin typeface="NimbusRomNo9L"/>
                        </a:rPr>
                        <a:t>claiming</a:t>
                      </a:r>
                      <a:r>
                        <a:rPr lang="en-US" sz="2200" dirty="0">
                          <a:effectLst/>
                          <a:latin typeface="NimbusRomNo9L"/>
                        </a:rPr>
                        <a:t>, </a:t>
                      </a:r>
                      <a:r>
                        <a:rPr lang="en-US" sz="2200" i="1" dirty="0">
                          <a:effectLst/>
                          <a:latin typeface="NimbusRomNo9L"/>
                        </a:rPr>
                        <a:t>confirming</a:t>
                      </a:r>
                      <a:r>
                        <a:rPr lang="en-US" sz="2200" dirty="0">
                          <a:effectLst/>
                          <a:latin typeface="NimbusRomNo9L"/>
                        </a:rPr>
                        <a:t>, </a:t>
                      </a:r>
                      <a:r>
                        <a:rPr lang="en-US" sz="2200" i="1" dirty="0">
                          <a:effectLst/>
                          <a:latin typeface="NimbusRomNo9L"/>
                        </a:rPr>
                        <a:t>denying</a:t>
                      </a:r>
                      <a:r>
                        <a:rPr lang="en-US" sz="2200" dirty="0">
                          <a:effectLst/>
                          <a:latin typeface="NimbusRomNo9L"/>
                        </a:rPr>
                        <a:t>, </a:t>
                      </a:r>
                      <a:r>
                        <a:rPr lang="en-US" sz="2200" i="1" dirty="0">
                          <a:effectLst/>
                          <a:latin typeface="NimbusRomNo9L"/>
                        </a:rPr>
                        <a:t>disagreeing</a:t>
                      </a:r>
                      <a:r>
                        <a:rPr lang="en-US" sz="2200" dirty="0">
                          <a:effectLst/>
                          <a:latin typeface="NimbusRomNo9L"/>
                        </a:rPr>
                        <a:t>, </a:t>
                      </a:r>
                      <a:r>
                        <a:rPr lang="en-US" sz="2200" i="1" dirty="0">
                          <a:effectLst/>
                          <a:latin typeface="NimbusRomNo9L"/>
                        </a:rPr>
                        <a:t>stating</a:t>
                      </a:r>
                      <a:r>
                        <a:rPr lang="en-US" sz="2200" dirty="0">
                          <a:effectLst/>
                          <a:latin typeface="NimbusRomNo9L"/>
                        </a:rPr>
                        <a:t>) </a:t>
                      </a:r>
                      <a:endParaRPr lang="en-US" sz="2200" dirty="0">
                        <a:effectLst/>
                      </a:endParaRPr>
                    </a:p>
                  </a:txBody>
                  <a:tcPr anchor="ctr">
                    <a:lnL w="6325" cap="flat" cmpd="sng" algn="ctr">
                      <a:solidFill>
                        <a:srgbClr val="000000"/>
                      </a:solidFill>
                      <a:prstDash val="solid"/>
                      <a:round/>
                      <a:headEnd type="none" w="med" len="med"/>
                      <a:tailEnd type="none" w="med" len="med"/>
                    </a:lnL>
                    <a:lnR w="47587"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3" cap="flat" cmpd="sng" algn="ctr">
                      <a:solidFill>
                        <a:srgbClr val="000000"/>
                      </a:solidFill>
                      <a:prstDash val="solid"/>
                      <a:round/>
                      <a:headEnd type="none" w="med" len="med"/>
                      <a:tailEnd type="none" w="med" len="med"/>
                    </a:lnB>
                    <a:solidFill>
                      <a:srgbClr val="E5E5E5"/>
                    </a:solidFill>
                  </a:tcPr>
                </a:tc>
                <a:extLst>
                  <a:ext uri="{0D108BD9-81ED-4DB2-BD59-A6C34878D82A}">
                    <a16:rowId xmlns:a16="http://schemas.microsoft.com/office/drawing/2014/main" val="3940394943"/>
                  </a:ext>
                </a:extLst>
              </a:tr>
              <a:tr h="656432">
                <a:tc>
                  <a:txBody>
                    <a:bodyPr/>
                    <a:lstStyle/>
                    <a:p>
                      <a:r>
                        <a:rPr lang="en-US" sz="2200" b="1" dirty="0">
                          <a:effectLst/>
                          <a:latin typeface="NimbusRomNo9L"/>
                        </a:rPr>
                        <a:t>Directives</a:t>
                      </a:r>
                      <a:r>
                        <a:rPr lang="en-US" sz="2200" b="0" dirty="0">
                          <a:effectLst/>
                          <a:latin typeface="NimbusRomNo9L"/>
                        </a:rPr>
                        <a:t>: </a:t>
                      </a:r>
                      <a:r>
                        <a:rPr lang="en-US" sz="2200" dirty="0">
                          <a:effectLst/>
                          <a:latin typeface="NimbusRomNo9L"/>
                        </a:rPr>
                        <a:t>attempts by the speaker to get the addressee to do something (</a:t>
                      </a:r>
                      <a:r>
                        <a:rPr lang="en-US" sz="2200" i="1" dirty="0">
                          <a:effectLst/>
                          <a:latin typeface="NimbusRomNo9L"/>
                        </a:rPr>
                        <a:t>advising</a:t>
                      </a:r>
                      <a:r>
                        <a:rPr lang="en-US" sz="2200" dirty="0">
                          <a:effectLst/>
                          <a:latin typeface="NimbusRomNo9L"/>
                        </a:rPr>
                        <a:t>, </a:t>
                      </a:r>
                      <a:r>
                        <a:rPr lang="en-US" sz="2200" i="1" dirty="0">
                          <a:effectLst/>
                          <a:latin typeface="NimbusRomNo9L"/>
                        </a:rPr>
                        <a:t>asking</a:t>
                      </a:r>
                      <a:r>
                        <a:rPr lang="en-US" sz="2200" dirty="0">
                          <a:effectLst/>
                          <a:latin typeface="NimbusRomNo9L"/>
                        </a:rPr>
                        <a:t>, </a:t>
                      </a:r>
                      <a:r>
                        <a:rPr lang="en-US" sz="2200" i="1" dirty="0">
                          <a:effectLst/>
                          <a:latin typeface="NimbusRomNo9L"/>
                        </a:rPr>
                        <a:t>forbidding</a:t>
                      </a:r>
                      <a:r>
                        <a:rPr lang="en-US" sz="2200" dirty="0">
                          <a:effectLst/>
                          <a:latin typeface="NimbusRomNo9L"/>
                        </a:rPr>
                        <a:t>, </a:t>
                      </a:r>
                      <a:r>
                        <a:rPr lang="en-US" sz="2200" i="1" dirty="0">
                          <a:effectLst/>
                          <a:latin typeface="NimbusRomNo9L"/>
                        </a:rPr>
                        <a:t>inviting</a:t>
                      </a:r>
                      <a:r>
                        <a:rPr lang="en-US" sz="2200" dirty="0">
                          <a:effectLst/>
                          <a:latin typeface="NimbusRomNo9L"/>
                        </a:rPr>
                        <a:t>, </a:t>
                      </a:r>
                      <a:r>
                        <a:rPr lang="en-US" sz="2200" i="1" dirty="0">
                          <a:effectLst/>
                          <a:latin typeface="NimbusRomNo9L"/>
                        </a:rPr>
                        <a:t>ordering</a:t>
                      </a:r>
                      <a:r>
                        <a:rPr lang="en-US" sz="2200" dirty="0">
                          <a:effectLst/>
                          <a:latin typeface="NimbusRomNo9L"/>
                        </a:rPr>
                        <a:t>, </a:t>
                      </a:r>
                      <a:r>
                        <a:rPr lang="en-US" sz="2200" i="1" dirty="0">
                          <a:effectLst/>
                          <a:latin typeface="NimbusRomNo9L"/>
                        </a:rPr>
                        <a:t>requesting</a:t>
                      </a:r>
                      <a:r>
                        <a:rPr lang="en-US" sz="2200" dirty="0">
                          <a:effectLst/>
                          <a:latin typeface="NimbusRomNo9L"/>
                        </a:rPr>
                        <a:t>) </a:t>
                      </a:r>
                      <a:endParaRPr lang="en-US" sz="2200" dirty="0">
                        <a:effectLst/>
                      </a:endParaRPr>
                    </a:p>
                  </a:txBody>
                  <a:tcPr anchor="ctr">
                    <a:lnL w="6325" cap="flat" cmpd="sng" algn="ctr">
                      <a:solidFill>
                        <a:srgbClr val="000000"/>
                      </a:solidFill>
                      <a:prstDash val="solid"/>
                      <a:round/>
                      <a:headEnd type="none" w="med" len="med"/>
                      <a:tailEnd type="none" w="med" len="med"/>
                    </a:lnL>
                    <a:lnR w="47587" cap="flat" cmpd="sng" algn="ctr">
                      <a:solidFill>
                        <a:srgbClr val="000000"/>
                      </a:solidFill>
                      <a:prstDash val="solid"/>
                      <a:round/>
                      <a:headEnd type="none" w="med" len="med"/>
                      <a:tailEnd type="none" w="med" len="med"/>
                    </a:lnR>
                    <a:lnT w="13"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E5E5"/>
                    </a:solidFill>
                  </a:tcPr>
                </a:tc>
                <a:extLst>
                  <a:ext uri="{0D108BD9-81ED-4DB2-BD59-A6C34878D82A}">
                    <a16:rowId xmlns:a16="http://schemas.microsoft.com/office/drawing/2014/main" val="3765064"/>
                  </a:ext>
                </a:extLst>
              </a:tr>
              <a:tr h="880883">
                <a:tc>
                  <a:txBody>
                    <a:bodyPr/>
                    <a:lstStyle/>
                    <a:p>
                      <a:r>
                        <a:rPr lang="en-US" sz="2200" b="1" dirty="0" err="1">
                          <a:effectLst/>
                          <a:latin typeface="NimbusRomNo9L"/>
                        </a:rPr>
                        <a:t>Commissives</a:t>
                      </a:r>
                      <a:r>
                        <a:rPr lang="en-US" sz="2200" b="0" dirty="0">
                          <a:effectLst/>
                          <a:latin typeface="NimbusRomNo9L"/>
                        </a:rPr>
                        <a:t>: </a:t>
                      </a:r>
                      <a:r>
                        <a:rPr lang="en-US" sz="2200" dirty="0">
                          <a:effectLst/>
                          <a:latin typeface="NimbusRomNo9L"/>
                        </a:rPr>
                        <a:t>committing the speaker to some future course of action (</a:t>
                      </a:r>
                      <a:r>
                        <a:rPr lang="en-US" sz="2200" i="1" dirty="0">
                          <a:effectLst/>
                          <a:latin typeface="NimbusRomNo9L"/>
                        </a:rPr>
                        <a:t>promising, planning, vowing, betting, opposing</a:t>
                      </a:r>
                      <a:r>
                        <a:rPr lang="en-US" sz="2200" dirty="0">
                          <a:effectLst/>
                          <a:latin typeface="NimbusRomNo9L"/>
                        </a:rPr>
                        <a:t>) </a:t>
                      </a:r>
                      <a:endParaRPr lang="en-US" sz="2200" dirty="0">
                        <a:effectLst/>
                      </a:endParaRPr>
                    </a:p>
                  </a:txBody>
                  <a:tcPr anchor="ctr">
                    <a:lnL w="6325" cap="flat" cmpd="sng" algn="ctr">
                      <a:solidFill>
                        <a:srgbClr val="000000"/>
                      </a:solidFill>
                      <a:prstDash val="solid"/>
                      <a:round/>
                      <a:headEnd type="none" w="med" len="med"/>
                      <a:tailEnd type="none" w="med" len="med"/>
                    </a:lnL>
                    <a:lnR w="47587"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E5E5"/>
                    </a:solidFill>
                  </a:tcPr>
                </a:tc>
                <a:extLst>
                  <a:ext uri="{0D108BD9-81ED-4DB2-BD59-A6C34878D82A}">
                    <a16:rowId xmlns:a16="http://schemas.microsoft.com/office/drawing/2014/main" val="1936371227"/>
                  </a:ext>
                </a:extLst>
              </a:tr>
              <a:tr h="1268472">
                <a:tc>
                  <a:txBody>
                    <a:bodyPr/>
                    <a:lstStyle/>
                    <a:p>
                      <a:r>
                        <a:rPr lang="en-US" sz="2200" b="1" dirty="0">
                          <a:effectLst/>
                          <a:latin typeface="NimbusRomNo9L"/>
                        </a:rPr>
                        <a:t>Acknowledgments</a:t>
                      </a:r>
                      <a:r>
                        <a:rPr lang="en-US" sz="2200" b="0" dirty="0">
                          <a:effectLst/>
                          <a:latin typeface="NimbusRomNo9L"/>
                        </a:rPr>
                        <a:t>: </a:t>
                      </a:r>
                      <a:r>
                        <a:rPr lang="en-US" sz="2200" dirty="0">
                          <a:effectLst/>
                          <a:latin typeface="NimbusRomNo9L"/>
                        </a:rPr>
                        <a:t>express the speaker’s attitude regarding the hearer with respect to some social action (</a:t>
                      </a:r>
                      <a:r>
                        <a:rPr lang="en-US" sz="2200" i="1" dirty="0">
                          <a:effectLst/>
                          <a:latin typeface="NimbusRomNo9L"/>
                        </a:rPr>
                        <a:t>apologizing</a:t>
                      </a:r>
                      <a:r>
                        <a:rPr lang="en-US" sz="2200" dirty="0">
                          <a:effectLst/>
                          <a:latin typeface="NimbusRomNo9L"/>
                        </a:rPr>
                        <a:t>, </a:t>
                      </a:r>
                      <a:r>
                        <a:rPr lang="en-US" sz="2200" i="1" dirty="0">
                          <a:effectLst/>
                          <a:latin typeface="NimbusRomNo9L"/>
                        </a:rPr>
                        <a:t>greeting</a:t>
                      </a:r>
                      <a:r>
                        <a:rPr lang="en-US" sz="2200" dirty="0">
                          <a:effectLst/>
                          <a:latin typeface="NimbusRomNo9L"/>
                        </a:rPr>
                        <a:t>, </a:t>
                      </a:r>
                      <a:r>
                        <a:rPr lang="en-US" sz="2200" i="1" dirty="0">
                          <a:effectLst/>
                          <a:latin typeface="NimbusRomNo9L"/>
                        </a:rPr>
                        <a:t>thanking</a:t>
                      </a:r>
                      <a:r>
                        <a:rPr lang="en-US" sz="2200" dirty="0">
                          <a:effectLst/>
                          <a:latin typeface="NimbusRomNo9L"/>
                        </a:rPr>
                        <a:t>, </a:t>
                      </a:r>
                      <a:r>
                        <a:rPr lang="en-US" sz="2200" i="1" dirty="0">
                          <a:effectLst/>
                          <a:latin typeface="NimbusRomNo9L"/>
                        </a:rPr>
                        <a:t>accepting an acknowledgment</a:t>
                      </a:r>
                      <a:r>
                        <a:rPr lang="en-US" sz="2200" dirty="0">
                          <a:effectLst/>
                          <a:latin typeface="NimbusRomNo9L"/>
                        </a:rPr>
                        <a:t>) </a:t>
                      </a:r>
                      <a:endParaRPr lang="en-US" sz="2200" dirty="0">
                        <a:effectLst/>
                      </a:endParaRPr>
                    </a:p>
                  </a:txBody>
                  <a:tcPr anchor="ctr">
                    <a:lnL w="6325" cap="flat" cmpd="sng" algn="ctr">
                      <a:solidFill>
                        <a:srgbClr val="000000"/>
                      </a:solidFill>
                      <a:prstDash val="solid"/>
                      <a:round/>
                      <a:headEnd type="none" w="med" len="med"/>
                      <a:tailEnd type="none" w="med" len="med"/>
                    </a:lnL>
                    <a:lnR w="47587"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E5E5"/>
                    </a:solidFill>
                  </a:tcPr>
                </a:tc>
                <a:extLst>
                  <a:ext uri="{0D108BD9-81ED-4DB2-BD59-A6C34878D82A}">
                    <a16:rowId xmlns:a16="http://schemas.microsoft.com/office/drawing/2014/main" val="1586801723"/>
                  </a:ext>
                </a:extLst>
              </a:tr>
            </a:tbl>
          </a:graphicData>
        </a:graphic>
      </p:graphicFrame>
    </p:spTree>
    <p:extLst>
      <p:ext uri="{BB962C8B-B14F-4D97-AF65-F5344CB8AC3E}">
        <p14:creationId xmlns:p14="http://schemas.microsoft.com/office/powerpoint/2010/main" val="3871714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I: Chatbots</a:t>
            </a:r>
          </a:p>
        </p:txBody>
      </p:sp>
      <p:sp>
        <p:nvSpPr>
          <p:cNvPr id="5" name="Content Placeholder 2">
            <a:extLst>
              <a:ext uri="{FF2B5EF4-FFF2-40B4-BE49-F238E27FC236}">
                <a16:creationId xmlns:a16="http://schemas.microsoft.com/office/drawing/2014/main" id="{EBA82372-24A2-1B49-8DF8-84739D14E0F8}"/>
              </a:ext>
            </a:extLst>
          </p:cNvPr>
          <p:cNvSpPr txBox="1">
            <a:spLocks/>
          </p:cNvSpPr>
          <p:nvPr/>
        </p:nvSpPr>
        <p:spPr>
          <a:xfrm>
            <a:off x="990600" y="2133600"/>
            <a:ext cx="7543801"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2400" dirty="0"/>
              <a:t>Systems designed for extended conversations.  Chatbots mimic unstructured conversations or ‘chats’ that are characteristic of informal human-human interaction</a:t>
            </a:r>
          </a:p>
          <a:p>
            <a:pPr marL="0" indent="0">
              <a:buNone/>
            </a:pPr>
            <a:r>
              <a:rPr lang="en-US" sz="2400" dirty="0"/>
              <a:t>Architecture include:</a:t>
            </a:r>
          </a:p>
          <a:p>
            <a:r>
              <a:rPr lang="en-US" sz="2400" dirty="0"/>
              <a:t>Rule-Based</a:t>
            </a:r>
          </a:p>
          <a:p>
            <a:pPr marL="628650" lvl="1" indent="-47625">
              <a:buFont typeface="Wingdings" pitchFamily="2" charset="2"/>
              <a:buChar char="§"/>
            </a:pPr>
            <a:r>
              <a:rPr lang="en-US" sz="2400" dirty="0"/>
              <a:t>	Pattern-action rules (Eliza)</a:t>
            </a:r>
          </a:p>
          <a:p>
            <a:r>
              <a:rPr lang="en-US" sz="2400" dirty="0"/>
              <a:t>Corpus-Based</a:t>
            </a:r>
          </a:p>
          <a:p>
            <a:pPr marL="1062038" lvl="1" indent="-481013">
              <a:buFont typeface="Wingdings" pitchFamily="2" charset="2"/>
              <a:buChar char="§"/>
            </a:pPr>
            <a:r>
              <a:rPr lang="en-US" sz="2400" dirty="0"/>
              <a:t>Information Retrieval</a:t>
            </a:r>
          </a:p>
          <a:p>
            <a:pPr marL="1062038" lvl="1" indent="-481013">
              <a:buFont typeface="Wingdings" pitchFamily="2" charset="2"/>
              <a:buChar char="§"/>
            </a:pPr>
            <a:r>
              <a:rPr lang="en-US" sz="2400" dirty="0"/>
              <a:t>Neural network encoder-decoder</a:t>
            </a:r>
          </a:p>
          <a:p>
            <a:pPr marL="0" indent="0">
              <a:buNone/>
            </a:pPr>
            <a:endParaRPr lang="en-US" sz="2200" dirty="0"/>
          </a:p>
        </p:txBody>
      </p:sp>
    </p:spTree>
    <p:extLst>
      <p:ext uri="{BB962C8B-B14F-4D97-AF65-F5344CB8AC3E}">
        <p14:creationId xmlns:p14="http://schemas.microsoft.com/office/powerpoint/2010/main" val="666638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ELIZA: </a:t>
            </a:r>
            <a:r>
              <a:rPr lang="en-US" dirty="0" err="1"/>
              <a:t>Weizenbaum</a:t>
            </a:r>
            <a:r>
              <a:rPr lang="en-US" dirty="0"/>
              <a:t> (1966)  </a:t>
            </a:r>
          </a:p>
        </p:txBody>
      </p:sp>
      <p:sp>
        <p:nvSpPr>
          <p:cNvPr id="3" name="Content Placeholder 2"/>
          <p:cNvSpPr>
            <a:spLocks noGrp="1"/>
          </p:cNvSpPr>
          <p:nvPr>
            <p:ph idx="1"/>
          </p:nvPr>
        </p:nvSpPr>
        <p:spPr>
          <a:xfrm>
            <a:off x="5105400" y="2337216"/>
            <a:ext cx="4038600" cy="4023360"/>
          </a:xfrm>
        </p:spPr>
        <p:txBody>
          <a:bodyPr>
            <a:normAutofit/>
          </a:bodyPr>
          <a:lstStyle/>
          <a:p>
            <a:pPr marL="230187" indent="0">
              <a:buNone/>
            </a:pPr>
            <a:r>
              <a:rPr lang="en-US" sz="2400" dirty="0"/>
              <a:t>Simulates a psychologist </a:t>
            </a:r>
          </a:p>
          <a:p>
            <a:pPr marL="230187" indent="0">
              <a:buNone/>
            </a:pPr>
            <a:r>
              <a:rPr lang="en-US" sz="2400" dirty="0"/>
              <a:t>Rogerian psychology is a rare type of conversation where “assume the pose of knowing almost nothing of the real world” </a:t>
            </a:r>
          </a:p>
          <a:p>
            <a:pPr marL="230187" indent="0">
              <a:buNone/>
            </a:pPr>
            <a:r>
              <a:rPr lang="en-US" sz="2400" dirty="0"/>
              <a:t>Draw the patient out by reflecting patient’s statements back at them</a:t>
            </a:r>
          </a:p>
          <a:p>
            <a:pPr marL="230187" indent="0">
              <a:buNone/>
            </a:pPr>
            <a:endParaRPr lang="en-US" sz="2400" dirty="0"/>
          </a:p>
        </p:txBody>
      </p:sp>
      <p:pic>
        <p:nvPicPr>
          <p:cNvPr id="4" name="Picture 3">
            <a:extLst>
              <a:ext uri="{FF2B5EF4-FFF2-40B4-BE49-F238E27FC236}">
                <a16:creationId xmlns:a16="http://schemas.microsoft.com/office/drawing/2014/main" id="{E7B5E433-FC9B-2A44-9802-D7A6B12CCE50}"/>
              </a:ext>
            </a:extLst>
          </p:cNvPr>
          <p:cNvPicPr>
            <a:picLocks noChangeAspect="1"/>
          </p:cNvPicPr>
          <p:nvPr/>
        </p:nvPicPr>
        <p:blipFill>
          <a:blip r:embed="rId2"/>
          <a:stretch>
            <a:fillRect/>
          </a:stretch>
        </p:blipFill>
        <p:spPr>
          <a:xfrm>
            <a:off x="609600" y="2126396"/>
            <a:ext cx="4445000" cy="4445000"/>
          </a:xfrm>
          <a:prstGeom prst="rect">
            <a:avLst/>
          </a:prstGeom>
        </p:spPr>
      </p:pic>
    </p:spTree>
    <p:extLst>
      <p:ext uri="{BB962C8B-B14F-4D97-AF65-F5344CB8AC3E}">
        <p14:creationId xmlns:p14="http://schemas.microsoft.com/office/powerpoint/2010/main" val="908195421"/>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43901</TotalTime>
  <Words>3441</Words>
  <Application>Microsoft Macintosh PowerPoint</Application>
  <PresentationFormat>On-screen Show (4:3)</PresentationFormat>
  <Paragraphs>464</Paragraphs>
  <Slides>64</Slides>
  <Notes>51</Notes>
  <HiddenSlides>0</HiddenSlides>
  <MMClips>2</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64</vt:i4>
      </vt:variant>
    </vt:vector>
  </HeadingPairs>
  <TitlesOfParts>
    <vt:vector size="76" baseType="lpstr">
      <vt:lpstr>Arial</vt:lpstr>
      <vt:lpstr>Calibri</vt:lpstr>
      <vt:lpstr>Calibri Light</vt:lpstr>
      <vt:lpstr>Cambria</vt:lpstr>
      <vt:lpstr>Cambria Math</vt:lpstr>
      <vt:lpstr>Courier</vt:lpstr>
      <vt:lpstr>Helvetica</vt:lpstr>
      <vt:lpstr>inherit</vt:lpstr>
      <vt:lpstr>NimbusRomNo9L</vt:lpstr>
      <vt:lpstr>Times</vt:lpstr>
      <vt:lpstr>Wingdings</vt:lpstr>
      <vt:lpstr>Retrospect</vt:lpstr>
      <vt:lpstr>Dialogue Systems and Chatbots </vt:lpstr>
      <vt:lpstr>Reminders</vt:lpstr>
      <vt:lpstr>Conversational Agents aka Dialogue Systems</vt:lpstr>
      <vt:lpstr>Two Classes of Dialog Systems</vt:lpstr>
      <vt:lpstr>Challenging properties of human conversation</vt:lpstr>
      <vt:lpstr>Turn taking</vt:lpstr>
      <vt:lpstr>Speech acts</vt:lpstr>
      <vt:lpstr>Part I: Chatbots</vt:lpstr>
      <vt:lpstr>ELIZA: Weizenbaum (1966)  </vt:lpstr>
      <vt:lpstr>ELIZA: Weizenbaum (1966)  </vt:lpstr>
      <vt:lpstr>ELIZA: Weizenbaum (1966)  </vt:lpstr>
      <vt:lpstr>ELIZA Pattern Transform Rules</vt:lpstr>
      <vt:lpstr>Simplified sketch of ELIZA</vt:lpstr>
      <vt:lpstr>PARRY: Colby (1971)</vt:lpstr>
      <vt:lpstr>Turing Test</vt:lpstr>
      <vt:lpstr>Eliza Meets Parry</vt:lpstr>
      <vt:lpstr>PowerPoint Presentation</vt:lpstr>
      <vt:lpstr>Chatbot v. Chatbot</vt:lpstr>
      <vt:lpstr>Modern Systems</vt:lpstr>
      <vt:lpstr>PowerPoint Presentation</vt:lpstr>
      <vt:lpstr>PowerPoint Presentation</vt:lpstr>
      <vt:lpstr>PowerPoint Presentation</vt:lpstr>
      <vt:lpstr>Two Main Architectures</vt:lpstr>
      <vt:lpstr>Conversational Data </vt:lpstr>
      <vt:lpstr>Information Retrieval based Chatbots</vt:lpstr>
      <vt:lpstr>IR with Neural Network-Based Similarity Model</vt:lpstr>
      <vt:lpstr>IR-based Models</vt:lpstr>
      <vt:lpstr>PowerPoint Presentation</vt:lpstr>
      <vt:lpstr>PowerPoint Presentation</vt:lpstr>
      <vt:lpstr>PowerPoint Presentation</vt:lpstr>
      <vt:lpstr>Neural Chatbots</vt:lpstr>
      <vt:lpstr>Seq2seq Architecture</vt:lpstr>
      <vt:lpstr>Sample Responses:   SEQ2SEQ Model</vt:lpstr>
      <vt:lpstr>Chatbots: Pros and cons</vt:lpstr>
      <vt:lpstr>Part II: Frame-based Dialogue Systems</vt:lpstr>
      <vt:lpstr>Example: Travel Domain</vt:lpstr>
      <vt:lpstr>Frame-based Dialogue Agents</vt:lpstr>
      <vt:lpstr>GUS system : An actual dialogue</vt:lpstr>
      <vt:lpstr>Slot types can be complex</vt:lpstr>
      <vt:lpstr>Control structure for frame-based dialog</vt:lpstr>
      <vt:lpstr>Natural language understanding for filling slots in GUS</vt:lpstr>
      <vt:lpstr>Natural language understanding for filling slots in GUS</vt:lpstr>
      <vt:lpstr>Natural language understanding for filling slots in GUS</vt:lpstr>
      <vt:lpstr>Rule-based Slot-filling</vt:lpstr>
      <vt:lpstr>Rule Sets</vt:lpstr>
      <vt:lpstr>Dialogue-State Architecture</vt:lpstr>
      <vt:lpstr>PowerPoint Presentation</vt:lpstr>
      <vt:lpstr>Dialogue Acts</vt:lpstr>
      <vt:lpstr>Dialogue Acts</vt:lpstr>
      <vt:lpstr>Machine Learning for Slot Filling</vt:lpstr>
      <vt:lpstr>Slot Filling</vt:lpstr>
      <vt:lpstr>More sophisticated algorithm for Slot Filling: IOB Tagging</vt:lpstr>
      <vt:lpstr>Slot Filling</vt:lpstr>
      <vt:lpstr>Dialogue State Tracker</vt:lpstr>
      <vt:lpstr>Dialogue Policy</vt:lpstr>
      <vt:lpstr>Policy Example: Confirmation and Rejection</vt:lpstr>
      <vt:lpstr>Natural Language Generation</vt:lpstr>
      <vt:lpstr>Evaluation</vt:lpstr>
      <vt:lpstr>Evaluation</vt:lpstr>
      <vt:lpstr>Dialog System Design: User-Centered Design</vt:lpstr>
      <vt:lpstr>Ethical Issues in Dialog System Design</vt:lpstr>
      <vt:lpstr>Ethical Issues in Dialog System Design: Privacy</vt:lpstr>
      <vt:lpstr>Ethical Issues in Dialog System Design: Gender Equality</vt:lpstr>
      <vt:lpstr>Summary</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Callison-Burch, Christopher</cp:lastModifiedBy>
  <cp:revision>2051</cp:revision>
  <cp:lastPrinted>2019-11-21T18:40:01Z</cp:lastPrinted>
  <dcterms:created xsi:type="dcterms:W3CDTF">2009-06-12T17:14:38Z</dcterms:created>
  <dcterms:modified xsi:type="dcterms:W3CDTF">2020-04-15T16:49:27Z</dcterms:modified>
</cp:coreProperties>
</file>